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6"/>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Yeseva One" charset="1" panose="00000500000000000000"/>
      <p:regular r:id="rId22"/>
    </p:embeddedFont>
    <p:embeddedFont>
      <p:font typeface="Gagalin" charset="1" panose="00000500000000000000"/>
      <p:regular r:id="rId23"/>
    </p:embeddedFont>
    <p:embeddedFont>
      <p:font typeface="Times New Roman MT Medium" charset="1" panose="02030502070405020303"/>
      <p:regular r:id="rId24"/>
    </p:embeddedFont>
    <p:embeddedFont>
      <p:font typeface="Impact" charset="1" panose="020B0806030902050204"/>
      <p:regular r:id="rId25"/>
    </p:embeddedFont>
    <p:embeddedFont>
      <p:font typeface="Arimo" charset="1" panose="020B0604020202020204"/>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notesMasters/notesMaster1.xml" Type="http://schemas.openxmlformats.org/officeDocument/2006/relationships/notesMaster"/><Relationship Id="rId27" Target="theme/theme2.xml" Type="http://schemas.openxmlformats.org/officeDocument/2006/relationships/theme"/><Relationship Id="rId28" Target="notesSlides/notesSlide1.xml" Type="http://schemas.openxmlformats.org/officeDocument/2006/relationships/notesSlide"/><Relationship Id="rId29" Target="notesSlides/notesSlide2.xml" Type="http://schemas.openxmlformats.org/officeDocument/2006/relationships/notesSlide"/><Relationship Id="rId3" Target="viewProps.xml" Type="http://schemas.openxmlformats.org/officeDocument/2006/relationships/viewProps"/><Relationship Id="rId30" Target="fonts/font30.fntdata" Type="http://schemas.openxmlformats.org/officeDocument/2006/relationships/font"/><Relationship Id="rId31" Target="notesSlides/notesSlide3.xml" Type="http://schemas.openxmlformats.org/officeDocument/2006/relationships/notesSlide"/><Relationship Id="rId32" Target="notesSlides/notesSlide4.xml" Type="http://schemas.openxmlformats.org/officeDocument/2006/relationships/notesSlide"/><Relationship Id="rId33" Target="notesSlides/notesSlide5.xml" Type="http://schemas.openxmlformats.org/officeDocument/2006/relationships/notesSlide"/><Relationship Id="rId34" Target="notesSlides/notesSlide6.xml" Type="http://schemas.openxmlformats.org/officeDocument/2006/relationships/notesSlide"/><Relationship Id="rId35" Target="notesSlides/notesSlide7.xml" Type="http://schemas.openxmlformats.org/officeDocument/2006/relationships/notesSlide"/><Relationship Id="rId36" Target="notesSlides/notesSlide8.xml" Type="http://schemas.openxmlformats.org/officeDocument/2006/relationships/notesSlide"/><Relationship Id="rId37" Target="notesSlides/notesSlide9.xml" Type="http://schemas.openxmlformats.org/officeDocument/2006/relationships/notesSlide"/><Relationship Id="rId38" Target="notesSlides/notesSlide10.xml" Type="http://schemas.openxmlformats.org/officeDocument/2006/relationships/notesSlide"/><Relationship Id="rId39" Target="notesSlides/notesSlide11.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Anu ang pumapasok sa isip mo kapag naririnig mo ang salitang propesiya?</a:t>
            </a:r>
          </a:p>
          <a:p>
            <a:r>
              <a:rPr lang="en-US"/>
              <a:t/>
            </a:r>
          </a:p>
          <a:p>
            <a:r>
              <a:rPr lang="en-US"/>
              <a:t>Siguro mga halimaw,? 666?, katapusan ng mundo?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Appeal: </a:t>
            </a:r>
          </a:p>
          <a:p>
            <a:r>
              <a:rPr lang="en-US"/>
              <a:t>Ang propesiya ay hindi upang ikaw ay takutin sa mga mangyayari sa hinharap. Bagamat may mga babala para sa atin . </a:t>
            </a:r>
          </a:p>
          <a:p>
            <a:r>
              <a:rPr lang="en-US"/>
              <a:t/>
            </a:r>
          </a:p>
          <a:p>
            <a:r>
              <a:rPr lang="en-US"/>
              <a:t>Subalit ito ay embitasyon sa bawat isa sa atin ngayun na tanggapin ang plano ng Panginoon para sa buhay mo. </a:t>
            </a:r>
          </a:p>
          <a:p>
            <a:r>
              <a:rPr lang="en-US"/>
              <a:t/>
            </a:r>
          </a:p>
          <a:p>
            <a:r>
              <a:rPr lang="en-US"/>
              <a:t>Ang Diyos, sa pamamagitan ng propesiya, ay nagsasabi: ‘Alam Ko ang gagawin ng mundo. Sila ay magtataksil, sila ay magiging masama, </a:t>
            </a:r>
          </a:p>
          <a:p>
            <a:r>
              <a:rPr lang="en-US"/>
              <a:t>Subalit, Narito ang plano Ko. Halika, sumama ka sa planong iyon.’</a:t>
            </a:r>
          </a:p>
          <a:p>
            <a:r>
              <a:rPr lang="en-US"/>
              <a:t/>
            </a:r>
          </a:p>
          <a:p>
            <a:r>
              <a:rPr lang="en-US"/>
              <a:t/>
            </a:r>
          </a:p>
          <a:p>
            <a:r>
              <a:rPr lang="en-US"/>
              <a:t/>
            </a:r>
          </a:p>
          <a:p>
            <a:r>
              <a:rPr lang="en-US"/>
              <a:t>Ngayon, kung narinig mo ang tinig ni Jesus ngayong gabi sa pamamagitan ng kanyang banal na mga salita </a:t>
            </a:r>
          </a:p>
          <a:p>
            <a:r>
              <a:rPr lang="en-US"/>
              <a:t>, kung naririnig mo ang katuk ng Panginoon sa puso handa mo ba syang papasukin? </a:t>
            </a:r>
          </a:p>
          <a:p>
            <a:r>
              <a:rPr lang="en-US"/>
              <a:t>maaari ba tayu ng manalangin?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Ang propesiya ay isang kaparaanan upang sabihin na </a:t>
            </a:r>
          </a:p>
          <a:p>
            <a:r>
              <a:rPr lang="en-US"/>
              <a:t>" Hindi Kita iiwan sa dilim, May plano Ako kahit magulo ang mundo kahit mahirap ang buhay may plano Paring ang panginoon" </a:t>
            </a:r>
          </a:p>
          <a:p>
            <a:r>
              <a:rPr lang="en-US"/>
              <a:t/>
            </a:r>
          </a:p>
          <a:p>
            <a:r>
              <a:rPr lang="en-US"/>
              <a:t/>
            </a:r>
          </a:p>
          <a:p>
            <a:r>
              <a:rPr lang="en-US"/>
              <a:t>Kapatid Ang buhay mo rin, may plano ang Diyos, hindi random, hindi tsamba ,. Ang Panginoon mismo ang sumusulat nito.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mga karaniwang maling pagkakaunawa natin sa Propesiya :</a:t>
            </a:r>
          </a:p>
          <a:p>
            <a:r>
              <a:rPr lang="en-US"/>
              <a:t/>
            </a:r>
          </a:p>
          <a:p>
            <a:r>
              <a:rPr lang="en-US"/>
              <a:t>1. Nkakatakot</a:t>
            </a:r>
          </a:p>
          <a:p>
            <a:r>
              <a:rPr lang="en-US"/>
              <a:t>2. Para lang sa mga matatalino</a:t>
            </a:r>
          </a:p>
          <a:p>
            <a:r>
              <a:rPr lang="en-US"/>
              <a:t>3. Tungkol, sa mga hayop, sa 666,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AND PROPESIYA AY ISANG KAPARAANAN NG DIYOS UPANG IPAHAYAG NG KANYANG MENSAHI SA ATIN SA HULING MGA ARAW. </a:t>
            </a:r>
          </a:p>
          <a:p>
            <a:r>
              <a:rPr lang="en-US"/>
              <a:t/>
            </a:r>
          </a:p>
          <a:p>
            <a:r>
              <a:rPr lang="en-US"/>
              <a:t>ANG PROPESIYA AY HINDI TRIVIA NA NAGBIBIGAY LANG NG KAALAMAN, DAHIL ANG PROPESIYA AY NAG BABAGO NG BUHAY. </a:t>
            </a:r>
          </a:p>
          <a:p>
            <a:r>
              <a:rPr lang="en-US"/>
              <a:t/>
            </a:r>
          </a:p>
          <a:p>
            <a:r>
              <a:rPr lang="en-US"/>
              <a:t>napaka halaga ng propesiya sapagkat bago pa ito mangyari gusto ng panginoon na alam na ito natin hindi upang matakot kundi upang mas lalong manampalataya sa kanya. at ng magkaroon tayo ng kapayapaan sapagkat alam natin kung sino ang may kontrol sa lahat ng mga ito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Sa aklat ni daniel ay tinatalakay ang mga kaharian na maghahari sa mundo, simula sa isang kaharian tapos sa sakupin ng mas malakas at sa sakupin naman ng mas malakas hanggang sa panahon natin,  </a:t>
            </a:r>
          </a:p>
          <a:p>
            <a:r>
              <a:rPr lang="en-US"/>
              <a:t>Subalit ang pinaka sentro nito ay ang isang kaharian na syang lulupig sa lahat, na syang maghahari magpakailan kailanman. </a:t>
            </a:r>
          </a:p>
          <a:p>
            <a:r>
              <a:rPr lang="en-US"/>
              <a:t/>
            </a:r>
          </a:p>
          <a:p>
            <a:r>
              <a:rPr lang="en-US"/>
              <a:t>ANG apocalipsis any tungkol naman sa mga hari ng mundo subalit ang pinaka sentro ang ang atung Panginoong HESUS na syang maghahari nga walang hanggan. Na sya ang tatapos ng dakilang tunggalian ng masama at mabuti. </a:t>
            </a:r>
          </a:p>
          <a:p>
            <a:r>
              <a:rPr lang="en-US"/>
              <a:t/>
            </a:r>
          </a:p>
          <a:p>
            <a:r>
              <a:rPr lang="en-US"/>
              <a:t>kaya hindi dapat natin katakutan ang propesiya bagkus ito ay maging dakilang pag-asa. </a:t>
            </a:r>
          </a:p>
          <a:p>
            <a:r>
              <a:rPr lang="en-US"/>
              <a:t>sapagkat dito malalaman natin na si Jesus na ating Panginoon ang syang tutulong sa atin sa huling mga araw.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sinabi ito ni Jesus sa mga lider ng relihiyon na mabuti ang pagbabasa nila ng Kasulatan — pinag-aaralan nila ito, kilala nila ang mga teksto. Pero may mali: iniisip nila na ang pag-iingat o pag-aaral ng teksto lamang ang nagbibigay ng buhay na walang hanggan. Si Jesus ang punto — ang mismong mga Kasulatan ay nagtuturo at nagpapatotoo tungkol sa Kanya. Hindi sapat na alam lang ang salita; dapat makilala natin ang Tagapagbibigay-buhay na tinutukoy ng Salita.</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Sa aklat ni daniel ay tinatalakay ang mga kaharian na maghahari sa mundo, simula sa isang kaharian tapos sa sakupin ng mas malakas at sa sakupin naman ng mas malakas hanggang sa panahon natin,  </a:t>
            </a:r>
          </a:p>
          <a:p>
            <a:r>
              <a:rPr lang="en-US"/>
              <a:t>Subalit ang pinaka sentro nito ay ang isang kaharian na syang lulupig sa lahat, na syang maghahari magpakailan kailanman. </a:t>
            </a:r>
          </a:p>
          <a:p>
            <a:r>
              <a:rPr lang="en-US"/>
              <a:t/>
            </a:r>
          </a:p>
          <a:p>
            <a:r>
              <a:rPr lang="en-US"/>
              <a:t>ANG apocalipsis any tungkol naman sa mga hari ng mundo subalit ang pinaka sentro ang ang atung Panginoong HESUS na syang maghahari nga walang hanggan. Na sya ang tatapos ng dakilang tunggalian ng masama at mabuti. </a:t>
            </a:r>
          </a:p>
          <a:p>
            <a:r>
              <a:rPr lang="en-US"/>
              <a:t/>
            </a:r>
          </a:p>
          <a:p>
            <a:r>
              <a:rPr lang="en-US"/>
              <a:t>kaya hindi dapat natin katakutan ang propesiya bagkus ito ay maging dakilang pag-asa. </a:t>
            </a:r>
          </a:p>
          <a:p>
            <a:r>
              <a:rPr lang="en-US"/>
              <a:t>sapagkat dito malalaman natin na si Jesus na ating Panginoon ang syang tutulong sa atin sa huling mga araw.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Sa Juan 10:28 sinabi ni Jesus, “Bibigyan ko sila ng buhay na walang hanggan.” Totoo, maaaring hindi tayo magkaroon dito sa mundo ng mala-palasyong bahay, magagarang sasakyan, o marangyang pamumuhay. Hindi rin Niya ipinangakong magiging madali ang lahat. Pero may ibinibigay Siya na hindi kayang tumbasan ng anumang kayamanan: buhay na walang hanggan—isang buhay na hindi nauubos, hindi nawawala, at hindi kayang bilhin ng kahit sinong tao. Habang ang mundo ay kayang mag-alok ng pansamantalang comfort, si Jesus ang nagbibigay ng eternidad. Kahit ang pinakamatalinong siyentista ay nakakagawa ng gamot para sa iba’t ibang sakit, nakaka-imbento ng teknolohiya, at nakakadiskubre ng bagong paraan para pahabain ang buhay—pero pagdating sa kamatayan, wala silang lunas. Ang kamatayan ay hindi nila kayang talunin. Subalit si Jesus, Siya ang tanging may sagot. Siya ang may lunas at sya mismo ang lunas. Siya ang may kapangyarihang magbigay ng buhay na walang hanggan, buhay na hindi kayang agawin ninuman mula sa Kanyang kamay.</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ang katutuhanan ang magpapalaya sa atin . </a:t>
            </a:r>
          </a:p>
          <a:p>
            <a:r>
              <a:rPr lang="en-US"/>
              <a:t>subalit ang tanung, </a:t>
            </a:r>
          </a:p>
          <a:p>
            <a:r>
              <a:rPr lang="en-US"/>
              <a:t/>
            </a:r>
          </a:p>
          <a:p>
            <a:r>
              <a:rPr lang="en-US"/>
              <a:t>papalayain mula saan? </a:t>
            </a:r>
          </a:p>
          <a:p>
            <a:r>
              <a:rPr lang="en-US"/>
              <a:t/>
            </a:r>
          </a:p>
          <a:p>
            <a:r>
              <a:rPr lang="en-US"/>
              <a:t>mula sa kadiliman at tiyak na kamatayan tungo sa kagilagilagis na liwanag.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ang katutuhanan ang magpapalaya sa atin . </a:t>
            </a:r>
          </a:p>
          <a:p>
            <a:r>
              <a:rPr lang="en-US"/>
              <a:t>subalit ang tanung, </a:t>
            </a:r>
          </a:p>
          <a:p>
            <a:r>
              <a:rPr lang="en-US"/>
              <a:t/>
            </a:r>
          </a:p>
          <a:p>
            <a:r>
              <a:rPr lang="en-US"/>
              <a:t>papalayain mula saan? </a:t>
            </a:r>
          </a:p>
          <a:p>
            <a:r>
              <a:rPr lang="en-US"/>
              <a:t/>
            </a:r>
          </a:p>
          <a:p>
            <a:r>
              <a:rPr lang="en-US"/>
              <a:t>mula sa kadiliman tungo sa kagilagilagis na liwanag.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2"/>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3"/>
            <a:stretch>
              <a:fillRect l="0" t="0" r="0" b="0"/>
            </a:stretch>
          </a:blipFill>
        </p:spPr>
      </p:sp>
      <p:sp>
        <p:nvSpPr>
          <p:cNvPr name="Freeform 4" id="4"/>
          <p:cNvSpPr/>
          <p:nvPr/>
        </p:nvSpPr>
        <p:spPr>
          <a:xfrm flipH="false" flipV="false" rot="0">
            <a:off x="1028700" y="819330"/>
            <a:ext cx="1387539" cy="1414686"/>
          </a:xfrm>
          <a:custGeom>
            <a:avLst/>
            <a:gdLst/>
            <a:ahLst/>
            <a:cxnLst/>
            <a:rect r="r" b="b" t="t" l="l"/>
            <a:pathLst>
              <a:path h="1414686" w="1387539">
                <a:moveTo>
                  <a:pt x="0" y="0"/>
                </a:moveTo>
                <a:lnTo>
                  <a:pt x="1387539" y="0"/>
                </a:lnTo>
                <a:lnTo>
                  <a:pt x="1387539" y="1414687"/>
                </a:lnTo>
                <a:lnTo>
                  <a:pt x="0" y="1414687"/>
                </a:lnTo>
                <a:lnTo>
                  <a:pt x="0" y="0"/>
                </a:lnTo>
                <a:close/>
              </a:path>
            </a:pathLst>
          </a:custGeom>
          <a:blipFill>
            <a:blip r:embed="rId4">
              <a:alphaModFix amt="71000"/>
            </a:blip>
            <a:stretch>
              <a:fillRect l="0" t="0" r="0" b="0"/>
            </a:stretch>
          </a:blipFill>
        </p:spPr>
      </p:sp>
      <p:sp>
        <p:nvSpPr>
          <p:cNvPr name="Freeform 5" id="5"/>
          <p:cNvSpPr/>
          <p:nvPr/>
        </p:nvSpPr>
        <p:spPr>
          <a:xfrm flipH="false" flipV="false" rot="0">
            <a:off x="15855419" y="824733"/>
            <a:ext cx="1403881" cy="1403881"/>
          </a:xfrm>
          <a:custGeom>
            <a:avLst/>
            <a:gdLst/>
            <a:ahLst/>
            <a:cxnLst/>
            <a:rect r="r" b="b" t="t" l="l"/>
            <a:pathLst>
              <a:path h="1403881" w="1403881">
                <a:moveTo>
                  <a:pt x="0" y="0"/>
                </a:moveTo>
                <a:lnTo>
                  <a:pt x="1403881" y="0"/>
                </a:lnTo>
                <a:lnTo>
                  <a:pt x="1403881" y="1403881"/>
                </a:lnTo>
                <a:lnTo>
                  <a:pt x="0" y="1403881"/>
                </a:lnTo>
                <a:lnTo>
                  <a:pt x="0" y="0"/>
                </a:lnTo>
                <a:close/>
              </a:path>
            </a:pathLst>
          </a:custGeom>
          <a:blipFill>
            <a:blip r:embed="rId5">
              <a:alphaModFix amt="82000"/>
            </a:blip>
            <a:stretch>
              <a:fillRect l="0" t="0" r="0" b="0"/>
            </a:stretch>
          </a:blipFill>
        </p:spPr>
      </p:sp>
      <p:sp>
        <p:nvSpPr>
          <p:cNvPr name="TextBox 6" id="6"/>
          <p:cNvSpPr txBox="true"/>
          <p:nvPr/>
        </p:nvSpPr>
        <p:spPr>
          <a:xfrm rot="0">
            <a:off x="3169109" y="3966010"/>
            <a:ext cx="12249251" cy="1034807"/>
          </a:xfrm>
          <a:prstGeom prst="rect">
            <a:avLst/>
          </a:prstGeom>
        </p:spPr>
        <p:txBody>
          <a:bodyPr anchor="t" rtlCol="false" tIns="0" lIns="0" bIns="0" rIns="0">
            <a:spAutoFit/>
          </a:bodyPr>
          <a:lstStyle/>
          <a:p>
            <a:pPr algn="ctr">
              <a:lnSpc>
                <a:spcPts val="8379"/>
              </a:lnSpc>
              <a:spcBef>
                <a:spcPct val="0"/>
              </a:spcBef>
            </a:pPr>
            <a:r>
              <a:rPr lang="en-US" sz="5985">
                <a:solidFill>
                  <a:srgbClr val="FFFBE0"/>
                </a:solidFill>
                <a:latin typeface="Yeseva One"/>
                <a:ea typeface="Yeseva One"/>
                <a:cs typeface="Yeseva One"/>
                <a:sym typeface="Yeseva One"/>
              </a:rPr>
              <a:t>Katotohanang Nagpapalaya: </a:t>
            </a:r>
          </a:p>
        </p:txBody>
      </p:sp>
      <p:sp>
        <p:nvSpPr>
          <p:cNvPr name="TextBox 7" id="7"/>
          <p:cNvSpPr txBox="true"/>
          <p:nvPr/>
        </p:nvSpPr>
        <p:spPr>
          <a:xfrm rot="0">
            <a:off x="6070320" y="5210197"/>
            <a:ext cx="6147359" cy="599315"/>
          </a:xfrm>
          <a:prstGeom prst="rect">
            <a:avLst/>
          </a:prstGeom>
        </p:spPr>
        <p:txBody>
          <a:bodyPr anchor="t" rtlCol="false" tIns="0" lIns="0" bIns="0" rIns="0">
            <a:spAutoFit/>
          </a:bodyPr>
          <a:lstStyle/>
          <a:p>
            <a:pPr algn="ctr">
              <a:lnSpc>
                <a:spcPts val="4907"/>
              </a:lnSpc>
            </a:pPr>
            <a:r>
              <a:rPr lang="en-US" sz="3505">
                <a:solidFill>
                  <a:srgbClr val="FAE9A6"/>
                </a:solidFill>
                <a:latin typeface="Gagalin"/>
                <a:ea typeface="Gagalin"/>
                <a:cs typeface="Gagalin"/>
                <a:sym typeface="Gagalin"/>
              </a:rPr>
              <a:t>Tuklasin si Jesus sa Propesiya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3"/>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4"/>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5"/>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6"/>
            <a:stretch>
              <a:fillRect l="0" t="0" r="0" b="0"/>
            </a:stretch>
          </a:blipFill>
        </p:spPr>
      </p:sp>
      <p:sp>
        <p:nvSpPr>
          <p:cNvPr name="TextBox 12" id="12"/>
          <p:cNvSpPr txBox="true"/>
          <p:nvPr/>
        </p:nvSpPr>
        <p:spPr>
          <a:xfrm rot="0">
            <a:off x="4062951" y="506266"/>
            <a:ext cx="9676801" cy="2337234"/>
          </a:xfrm>
          <a:prstGeom prst="rect">
            <a:avLst/>
          </a:prstGeom>
        </p:spPr>
        <p:txBody>
          <a:bodyPr anchor="t" rtlCol="false" tIns="0" lIns="0" bIns="0" rIns="0">
            <a:spAutoFit/>
          </a:bodyPr>
          <a:lstStyle/>
          <a:p>
            <a:pPr algn="ctr">
              <a:lnSpc>
                <a:spcPts val="8977"/>
              </a:lnSpc>
            </a:pPr>
            <a:r>
              <a:rPr lang="en-US" sz="6412">
                <a:solidFill>
                  <a:srgbClr val="FFFFFF"/>
                </a:solidFill>
                <a:latin typeface="Impact"/>
                <a:ea typeface="Impact"/>
                <a:cs typeface="Impact"/>
                <a:sym typeface="Impact"/>
              </a:rPr>
              <a:t>Sino ang sentro ng aklat ng Daniel at Apocalipsis?</a:t>
            </a:r>
          </a:p>
        </p:txBody>
      </p:sp>
      <p:sp>
        <p:nvSpPr>
          <p:cNvPr name="TextBox 13" id="13"/>
          <p:cNvSpPr txBox="true"/>
          <p:nvPr/>
        </p:nvSpPr>
        <p:spPr>
          <a:xfrm rot="0">
            <a:off x="4062951" y="3907429"/>
            <a:ext cx="8881414" cy="3215563"/>
          </a:xfrm>
          <a:prstGeom prst="rect">
            <a:avLst/>
          </a:prstGeom>
        </p:spPr>
        <p:txBody>
          <a:bodyPr anchor="t" rtlCol="false" tIns="0" lIns="0" bIns="0" rIns="0">
            <a:spAutoFit/>
          </a:bodyPr>
          <a:lstStyle/>
          <a:p>
            <a:pPr algn="ctr">
              <a:lnSpc>
                <a:spcPts val="6198"/>
              </a:lnSpc>
              <a:spcBef>
                <a:spcPct val="0"/>
              </a:spcBef>
            </a:pPr>
            <a:r>
              <a:rPr lang="en-US" b="true" sz="4427">
                <a:solidFill>
                  <a:srgbClr val="FFFBE0"/>
                </a:solidFill>
                <a:latin typeface="Times New Roman MT Medium"/>
                <a:ea typeface="Times New Roman MT Medium"/>
                <a:cs typeface="Times New Roman MT Medium"/>
                <a:sym typeface="Times New Roman MT Medium"/>
              </a:rPr>
              <a:t>At</a:t>
            </a:r>
            <a:r>
              <a:rPr lang="en-US" b="true" sz="4427">
                <a:solidFill>
                  <a:srgbClr val="FFFBE0"/>
                </a:solidFill>
                <a:latin typeface="Times New Roman MT Medium"/>
                <a:ea typeface="Times New Roman MT Medium"/>
                <a:cs typeface="Times New Roman MT Medium"/>
                <a:sym typeface="Times New Roman MT Medium"/>
              </a:rPr>
              <a:t> m</a:t>
            </a:r>
            <a:r>
              <a:rPr lang="en-US" b="true" sz="4427">
                <a:solidFill>
                  <a:srgbClr val="FFFBE0"/>
                </a:solidFill>
                <a:latin typeface="Times New Roman MT Medium"/>
                <a:ea typeface="Times New Roman MT Medium"/>
                <a:cs typeface="Times New Roman MT Medium"/>
                <a:sym typeface="Times New Roman MT Medium"/>
              </a:rPr>
              <a:t>agmula kay Moises at sa mga propeta ay ipinaliwanag niya sa kanila ang mga bagay tungkol sa kanya sa lahat ng mga kasulatan</a:t>
            </a:r>
          </a:p>
        </p:txBody>
      </p:sp>
      <p:sp>
        <p:nvSpPr>
          <p:cNvPr name="TextBox 14" id="14"/>
          <p:cNvSpPr txBox="true"/>
          <p:nvPr/>
        </p:nvSpPr>
        <p:spPr>
          <a:xfrm rot="0">
            <a:off x="1332589" y="7336613"/>
            <a:ext cx="15284040" cy="415306"/>
          </a:xfrm>
          <a:prstGeom prst="rect">
            <a:avLst/>
          </a:prstGeom>
        </p:spPr>
        <p:txBody>
          <a:bodyPr anchor="t" rtlCol="false" tIns="0" lIns="0" bIns="0" rIns="0">
            <a:spAutoFit/>
          </a:bodyPr>
          <a:lstStyle/>
          <a:p>
            <a:pPr algn="ctr">
              <a:lnSpc>
                <a:spcPts val="3359"/>
              </a:lnSpc>
            </a:pPr>
            <a:r>
              <a:rPr lang="en-US" sz="2400">
                <a:solidFill>
                  <a:srgbClr val="FFFBE0"/>
                </a:solidFill>
                <a:latin typeface="Arimo"/>
                <a:ea typeface="Arimo"/>
                <a:cs typeface="Arimo"/>
                <a:sym typeface="Arimo"/>
              </a:rPr>
              <a:t>Lucas 24:27 (ANG BIBLIA)</a:t>
            </a:r>
          </a:p>
        </p:txBody>
      </p:sp>
    </p:spTree>
  </p:cSld>
  <p:clrMapOvr>
    <a:masterClrMapping/>
  </p:clrMapOvr>
  <p:transition spd="fast">
    <p:fade/>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3"/>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4"/>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5"/>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6"/>
            <a:stretch>
              <a:fillRect l="0" t="0" r="0" b="0"/>
            </a:stretch>
          </a:blipFill>
        </p:spPr>
      </p:sp>
      <p:sp>
        <p:nvSpPr>
          <p:cNvPr name="TextBox 12" id="12"/>
          <p:cNvSpPr txBox="true"/>
          <p:nvPr/>
        </p:nvSpPr>
        <p:spPr>
          <a:xfrm rot="0">
            <a:off x="2495702" y="3385487"/>
            <a:ext cx="13296596" cy="2547603"/>
          </a:xfrm>
          <a:prstGeom prst="rect">
            <a:avLst/>
          </a:prstGeom>
        </p:spPr>
        <p:txBody>
          <a:bodyPr anchor="t" rtlCol="false" tIns="0" lIns="0" bIns="0" rIns="0">
            <a:spAutoFit/>
          </a:bodyPr>
          <a:lstStyle/>
          <a:p>
            <a:pPr algn="ctr">
              <a:lnSpc>
                <a:spcPts val="6580"/>
              </a:lnSpc>
              <a:spcBef>
                <a:spcPct val="0"/>
              </a:spcBef>
            </a:pPr>
            <a:r>
              <a:rPr lang="en-US" b="true" sz="4700">
                <a:solidFill>
                  <a:srgbClr val="FAE9A6"/>
                </a:solidFill>
                <a:latin typeface="Times New Roman MT Medium"/>
                <a:ea typeface="Times New Roman MT Medium"/>
                <a:cs typeface="Times New Roman MT Medium"/>
                <a:sym typeface="Times New Roman MT Medium"/>
              </a:rPr>
              <a:t>Si</a:t>
            </a:r>
            <a:r>
              <a:rPr lang="en-US" b="true" sz="4700">
                <a:solidFill>
                  <a:srgbClr val="FAE9A6"/>
                </a:solidFill>
                <a:latin typeface="Times New Roman MT Medium"/>
                <a:ea typeface="Times New Roman MT Medium"/>
                <a:cs typeface="Times New Roman MT Medium"/>
                <a:sym typeface="Times New Roman MT Medium"/>
              </a:rPr>
              <a:t>la'y binibigyan ko ng buhay na walang hanggan, at kailanma'y hindi sila mapapahamak, at hindi sila aagawin ng sinuman sa aking kamay.</a:t>
            </a:r>
          </a:p>
        </p:txBody>
      </p:sp>
      <p:sp>
        <p:nvSpPr>
          <p:cNvPr name="TextBox 13" id="13"/>
          <p:cNvSpPr txBox="true"/>
          <p:nvPr/>
        </p:nvSpPr>
        <p:spPr>
          <a:xfrm rot="0">
            <a:off x="2212861" y="6968658"/>
            <a:ext cx="13296596" cy="415290"/>
          </a:xfrm>
          <a:prstGeom prst="rect">
            <a:avLst/>
          </a:prstGeom>
        </p:spPr>
        <p:txBody>
          <a:bodyPr anchor="t" rtlCol="false" tIns="0" lIns="0" bIns="0" rIns="0">
            <a:spAutoFit/>
          </a:bodyPr>
          <a:lstStyle/>
          <a:p>
            <a:pPr algn="ctr">
              <a:lnSpc>
                <a:spcPts val="3359"/>
              </a:lnSpc>
            </a:pPr>
            <a:r>
              <a:rPr lang="en-US" sz="2400">
                <a:solidFill>
                  <a:srgbClr val="FFFFFF"/>
                </a:solidFill>
                <a:latin typeface="Arimo"/>
                <a:ea typeface="Arimo"/>
                <a:cs typeface="Arimo"/>
                <a:sym typeface="Arimo"/>
              </a:rPr>
              <a:t>Juan 10:28 Contemporary Bible</a:t>
            </a:r>
          </a:p>
        </p:txBody>
      </p:sp>
      <p:sp>
        <p:nvSpPr>
          <p:cNvPr name="TextBox 14" id="14"/>
          <p:cNvSpPr txBox="true"/>
          <p:nvPr/>
        </p:nvSpPr>
        <p:spPr>
          <a:xfrm rot="0">
            <a:off x="494118" y="790877"/>
            <a:ext cx="15980669" cy="1509823"/>
          </a:xfrm>
          <a:prstGeom prst="rect">
            <a:avLst/>
          </a:prstGeom>
        </p:spPr>
        <p:txBody>
          <a:bodyPr anchor="t" rtlCol="false" tIns="0" lIns="0" bIns="0" rIns="0">
            <a:spAutoFit/>
          </a:bodyPr>
          <a:lstStyle/>
          <a:p>
            <a:pPr algn="ctr">
              <a:lnSpc>
                <a:spcPts val="6057"/>
              </a:lnSpc>
            </a:pPr>
            <a:r>
              <a:rPr lang="en-US" sz="4326">
                <a:solidFill>
                  <a:srgbClr val="FFFFFF"/>
                </a:solidFill>
                <a:latin typeface="Gagalin"/>
                <a:ea typeface="Gagalin"/>
                <a:cs typeface="Gagalin"/>
                <a:sym typeface="Gagalin"/>
              </a:rPr>
              <a:t>Bakit kailangan natin makilala si jesus, </a:t>
            </a:r>
          </a:p>
          <a:p>
            <a:pPr algn="ctr">
              <a:lnSpc>
                <a:spcPts val="6057"/>
              </a:lnSpc>
            </a:pPr>
            <a:r>
              <a:rPr lang="en-US" sz="4326">
                <a:solidFill>
                  <a:srgbClr val="FFFFFF"/>
                </a:solidFill>
                <a:latin typeface="Gagalin"/>
                <a:ea typeface="Gagalin"/>
                <a:cs typeface="Gagalin"/>
                <a:sym typeface="Gagalin"/>
              </a:rPr>
              <a:t>at anu ang kayang niyang ibigay?</a:t>
            </a:r>
          </a:p>
        </p:txBody>
      </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3"/>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4"/>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5"/>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6"/>
            <a:stretch>
              <a:fillRect l="0" t="0" r="0" b="0"/>
            </a:stretch>
          </a:blipFill>
        </p:spPr>
      </p:sp>
      <p:sp>
        <p:nvSpPr>
          <p:cNvPr name="TextBox 12" id="12"/>
          <p:cNvSpPr txBox="true"/>
          <p:nvPr/>
        </p:nvSpPr>
        <p:spPr>
          <a:xfrm rot="0">
            <a:off x="2098000" y="4188954"/>
            <a:ext cx="14092000" cy="2023283"/>
          </a:xfrm>
          <a:prstGeom prst="rect">
            <a:avLst/>
          </a:prstGeom>
        </p:spPr>
        <p:txBody>
          <a:bodyPr anchor="t" rtlCol="false" tIns="0" lIns="0" bIns="0" rIns="0">
            <a:spAutoFit/>
          </a:bodyPr>
          <a:lstStyle/>
          <a:p>
            <a:pPr algn="ctr">
              <a:lnSpc>
                <a:spcPts val="7651"/>
              </a:lnSpc>
              <a:spcBef>
                <a:spcPct val="0"/>
              </a:spcBef>
            </a:pPr>
            <a:r>
              <a:rPr lang="en-US" b="true" sz="5465">
                <a:solidFill>
                  <a:srgbClr val="FAE9A6"/>
                </a:solidFill>
                <a:latin typeface="Times New Roman MT Medium"/>
                <a:ea typeface="Times New Roman MT Medium"/>
                <a:cs typeface="Times New Roman MT Medium"/>
                <a:sym typeface="Times New Roman MT Medium"/>
              </a:rPr>
              <a:t>At inyong makikilala ang katotohanan, at ang katotohana'y magpapalaya sa inyo</a:t>
            </a:r>
          </a:p>
        </p:txBody>
      </p:sp>
      <p:sp>
        <p:nvSpPr>
          <p:cNvPr name="TextBox 13" id="13"/>
          <p:cNvSpPr txBox="true"/>
          <p:nvPr/>
        </p:nvSpPr>
        <p:spPr>
          <a:xfrm rot="0">
            <a:off x="2440908" y="901774"/>
            <a:ext cx="13251453" cy="2407311"/>
          </a:xfrm>
          <a:prstGeom prst="rect">
            <a:avLst/>
          </a:prstGeom>
        </p:spPr>
        <p:txBody>
          <a:bodyPr anchor="t" rtlCol="false" tIns="0" lIns="0" bIns="0" rIns="0">
            <a:spAutoFit/>
          </a:bodyPr>
          <a:lstStyle/>
          <a:p>
            <a:pPr algn="ctr">
              <a:lnSpc>
                <a:spcPts val="9165"/>
              </a:lnSpc>
            </a:pPr>
            <a:r>
              <a:rPr lang="en-US" sz="6546">
                <a:solidFill>
                  <a:srgbClr val="FFFBE0"/>
                </a:solidFill>
                <a:latin typeface="Impact"/>
                <a:ea typeface="Impact"/>
                <a:cs typeface="Impact"/>
                <a:sym typeface="Impact"/>
              </a:rPr>
              <a:t>Anu ang sinasabi ng Biblia na Magpapalaya sa Atin?</a:t>
            </a:r>
          </a:p>
        </p:txBody>
      </p:sp>
      <p:sp>
        <p:nvSpPr>
          <p:cNvPr name="TextBox 14" id="14"/>
          <p:cNvSpPr txBox="true"/>
          <p:nvPr/>
        </p:nvSpPr>
        <p:spPr>
          <a:xfrm rot="0">
            <a:off x="2098000" y="6155087"/>
            <a:ext cx="14092000" cy="415306"/>
          </a:xfrm>
          <a:prstGeom prst="rect">
            <a:avLst/>
          </a:prstGeom>
        </p:spPr>
        <p:txBody>
          <a:bodyPr anchor="t" rtlCol="false" tIns="0" lIns="0" bIns="0" rIns="0">
            <a:spAutoFit/>
          </a:bodyPr>
          <a:lstStyle/>
          <a:p>
            <a:pPr algn="ctr">
              <a:lnSpc>
                <a:spcPts val="3359"/>
              </a:lnSpc>
            </a:pPr>
            <a:r>
              <a:rPr lang="en-US" sz="2400">
                <a:solidFill>
                  <a:srgbClr val="FFFFFF"/>
                </a:solidFill>
                <a:latin typeface="Arimo"/>
                <a:ea typeface="Arimo"/>
                <a:cs typeface="Arimo"/>
                <a:sym typeface="Arimo"/>
              </a:rPr>
              <a:t>Juan 8:32 Ang Biblia </a:t>
            </a:r>
          </a:p>
        </p:txBody>
      </p:sp>
    </p:spTree>
  </p:cSld>
  <p:clrMapOvr>
    <a:masterClrMapping/>
  </p:clrMapOvr>
  <p:transition spd="fast">
    <p:fade/>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2"/>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3"/>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4"/>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5"/>
            <a:stretch>
              <a:fillRect l="0" t="0" r="0" b="0"/>
            </a:stretch>
          </a:blipFill>
        </p:spPr>
      </p:sp>
      <p:sp>
        <p:nvSpPr>
          <p:cNvPr name="TextBox 12" id="12"/>
          <p:cNvSpPr txBox="true"/>
          <p:nvPr/>
        </p:nvSpPr>
        <p:spPr>
          <a:xfrm rot="0">
            <a:off x="2098000" y="4188954"/>
            <a:ext cx="14092000" cy="2023283"/>
          </a:xfrm>
          <a:prstGeom prst="rect">
            <a:avLst/>
          </a:prstGeom>
        </p:spPr>
        <p:txBody>
          <a:bodyPr anchor="t" rtlCol="false" tIns="0" lIns="0" bIns="0" rIns="0">
            <a:spAutoFit/>
          </a:bodyPr>
          <a:lstStyle/>
          <a:p>
            <a:pPr algn="ctr">
              <a:lnSpc>
                <a:spcPts val="7651"/>
              </a:lnSpc>
              <a:spcBef>
                <a:spcPct val="0"/>
              </a:spcBef>
            </a:pPr>
            <a:r>
              <a:rPr lang="en-US" b="true" sz="5465">
                <a:solidFill>
                  <a:srgbClr val="FAE9A6"/>
                </a:solidFill>
                <a:latin typeface="Times New Roman MT Medium"/>
                <a:ea typeface="Times New Roman MT Medium"/>
                <a:cs typeface="Times New Roman MT Medium"/>
                <a:sym typeface="Times New Roman MT Medium"/>
              </a:rPr>
              <a:t>S</a:t>
            </a:r>
            <a:r>
              <a:rPr lang="en-US" b="true" sz="5465">
                <a:solidFill>
                  <a:srgbClr val="FAE9A6"/>
                </a:solidFill>
                <a:latin typeface="Times New Roman MT Medium"/>
                <a:ea typeface="Times New Roman MT Medium"/>
                <a:cs typeface="Times New Roman MT Medium"/>
                <a:sym typeface="Times New Roman MT Medium"/>
              </a:rPr>
              <a:t>inabi sa kanya ni Jesus, “Ako ang daan, at ang katotohanan, at ang buhay.</a:t>
            </a:r>
          </a:p>
        </p:txBody>
      </p:sp>
      <p:sp>
        <p:nvSpPr>
          <p:cNvPr name="TextBox 13" id="13"/>
          <p:cNvSpPr txBox="true"/>
          <p:nvPr/>
        </p:nvSpPr>
        <p:spPr>
          <a:xfrm rot="0">
            <a:off x="-154731" y="2033992"/>
            <a:ext cx="18002730" cy="990651"/>
          </a:xfrm>
          <a:prstGeom prst="rect">
            <a:avLst/>
          </a:prstGeom>
        </p:spPr>
        <p:txBody>
          <a:bodyPr anchor="t" rtlCol="false" tIns="0" lIns="0" bIns="0" rIns="0">
            <a:spAutoFit/>
          </a:bodyPr>
          <a:lstStyle/>
          <a:p>
            <a:pPr algn="ctr">
              <a:lnSpc>
                <a:spcPts val="7345"/>
              </a:lnSpc>
            </a:pPr>
            <a:r>
              <a:rPr lang="en-US" sz="5246">
                <a:solidFill>
                  <a:srgbClr val="FFFBE0"/>
                </a:solidFill>
                <a:latin typeface="Impact"/>
                <a:ea typeface="Impact"/>
                <a:cs typeface="Impact"/>
                <a:sym typeface="Impact"/>
              </a:rPr>
              <a:t>Paano natin malalaman ang Katotohanan?</a:t>
            </a:r>
          </a:p>
        </p:txBody>
      </p:sp>
      <p:sp>
        <p:nvSpPr>
          <p:cNvPr name="TextBox 14" id="14"/>
          <p:cNvSpPr txBox="true"/>
          <p:nvPr/>
        </p:nvSpPr>
        <p:spPr>
          <a:xfrm rot="0">
            <a:off x="2098000" y="6155087"/>
            <a:ext cx="14092000" cy="415306"/>
          </a:xfrm>
          <a:prstGeom prst="rect">
            <a:avLst/>
          </a:prstGeom>
        </p:spPr>
        <p:txBody>
          <a:bodyPr anchor="t" rtlCol="false" tIns="0" lIns="0" bIns="0" rIns="0">
            <a:spAutoFit/>
          </a:bodyPr>
          <a:lstStyle/>
          <a:p>
            <a:pPr algn="ctr">
              <a:lnSpc>
                <a:spcPts val="3359"/>
              </a:lnSpc>
            </a:pPr>
            <a:r>
              <a:rPr lang="en-US" sz="2400">
                <a:solidFill>
                  <a:srgbClr val="FFFFFF"/>
                </a:solidFill>
                <a:latin typeface="Arimo"/>
                <a:ea typeface="Arimo"/>
                <a:cs typeface="Arimo"/>
                <a:sym typeface="Arimo"/>
              </a:rPr>
              <a:t>Juan 14:6 Ang Biblia </a:t>
            </a:r>
          </a:p>
        </p:txBody>
      </p:sp>
    </p:spTree>
  </p:cSld>
  <p:clrMapOvr>
    <a:masterClrMapping/>
  </p:clrMapOvr>
  <p:transition spd="fast">
    <p:fade/>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3"/>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4"/>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5"/>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6"/>
            <a:stretch>
              <a:fillRect l="0" t="0" r="0" b="0"/>
            </a:stretch>
          </a:blipFill>
        </p:spPr>
      </p:sp>
      <p:sp>
        <p:nvSpPr>
          <p:cNvPr name="TextBox 12" id="12"/>
          <p:cNvSpPr txBox="true"/>
          <p:nvPr/>
        </p:nvSpPr>
        <p:spPr>
          <a:xfrm rot="0">
            <a:off x="2098000" y="4189036"/>
            <a:ext cx="14092000" cy="2023200"/>
          </a:xfrm>
          <a:prstGeom prst="rect">
            <a:avLst/>
          </a:prstGeom>
        </p:spPr>
        <p:txBody>
          <a:bodyPr anchor="t" rtlCol="false" tIns="0" lIns="0" bIns="0" rIns="0">
            <a:spAutoFit/>
          </a:bodyPr>
          <a:lstStyle/>
          <a:p>
            <a:pPr algn="ctr">
              <a:lnSpc>
                <a:spcPts val="7651"/>
              </a:lnSpc>
              <a:spcBef>
                <a:spcPct val="0"/>
              </a:spcBef>
            </a:pPr>
            <a:r>
              <a:rPr lang="en-US" b="true" sz="5465">
                <a:solidFill>
                  <a:srgbClr val="FAE9A6"/>
                </a:solidFill>
                <a:latin typeface="Times New Roman MT Medium"/>
                <a:ea typeface="Times New Roman MT Medium"/>
                <a:cs typeface="Times New Roman MT Medium"/>
                <a:sym typeface="Times New Roman MT Medium"/>
              </a:rPr>
              <a:t>Ang salita mo'y ilawan</a:t>
            </a:r>
            <a:r>
              <a:rPr lang="en-US" b="true" sz="5465">
                <a:solidFill>
                  <a:srgbClr val="FAE9A6"/>
                </a:solidFill>
                <a:latin typeface="Times New Roman MT Medium"/>
                <a:ea typeface="Times New Roman MT Medium"/>
                <a:cs typeface="Times New Roman MT Medium"/>
                <a:sym typeface="Times New Roman MT Medium"/>
              </a:rPr>
              <a:t> sa aking mga paa,</a:t>
            </a:r>
          </a:p>
          <a:p>
            <a:pPr algn="ctr">
              <a:lnSpc>
                <a:spcPts val="7651"/>
              </a:lnSpc>
              <a:spcBef>
                <a:spcPct val="0"/>
              </a:spcBef>
            </a:pPr>
            <a:r>
              <a:rPr lang="en-US" b="true" sz="5465">
                <a:solidFill>
                  <a:srgbClr val="FAE9A6"/>
                </a:solidFill>
                <a:latin typeface="Times New Roman MT Medium"/>
                <a:ea typeface="Times New Roman MT Medium"/>
                <a:cs typeface="Times New Roman MT Medium"/>
                <a:sym typeface="Times New Roman MT Medium"/>
              </a:rPr>
              <a:t>At liwanag sa aking landas.</a:t>
            </a:r>
          </a:p>
        </p:txBody>
      </p:sp>
      <p:sp>
        <p:nvSpPr>
          <p:cNvPr name="TextBox 13" id="13"/>
          <p:cNvSpPr txBox="true"/>
          <p:nvPr/>
        </p:nvSpPr>
        <p:spPr>
          <a:xfrm rot="0">
            <a:off x="3231616" y="771525"/>
            <a:ext cx="11824768" cy="2407125"/>
          </a:xfrm>
          <a:prstGeom prst="rect">
            <a:avLst/>
          </a:prstGeom>
        </p:spPr>
        <p:txBody>
          <a:bodyPr anchor="t" rtlCol="false" tIns="0" lIns="0" bIns="0" rIns="0">
            <a:spAutoFit/>
          </a:bodyPr>
          <a:lstStyle/>
          <a:p>
            <a:pPr algn="ctr">
              <a:lnSpc>
                <a:spcPts val="9165"/>
              </a:lnSpc>
            </a:pPr>
            <a:r>
              <a:rPr lang="en-US" sz="6546">
                <a:solidFill>
                  <a:srgbClr val="FFFBE0"/>
                </a:solidFill>
                <a:latin typeface="Impact"/>
                <a:ea typeface="Impact"/>
                <a:cs typeface="Impact"/>
                <a:sym typeface="Impact"/>
              </a:rPr>
              <a:t>Anu ang ibinigay ng Panginoon na gabay para sa atin? </a:t>
            </a:r>
          </a:p>
        </p:txBody>
      </p:sp>
      <p:sp>
        <p:nvSpPr>
          <p:cNvPr name="TextBox 14" id="14"/>
          <p:cNvSpPr txBox="true"/>
          <p:nvPr/>
        </p:nvSpPr>
        <p:spPr>
          <a:xfrm rot="0">
            <a:off x="2098000" y="6155087"/>
            <a:ext cx="14092000" cy="415327"/>
          </a:xfrm>
          <a:prstGeom prst="rect">
            <a:avLst/>
          </a:prstGeom>
        </p:spPr>
        <p:txBody>
          <a:bodyPr anchor="t" rtlCol="false" tIns="0" lIns="0" bIns="0" rIns="0">
            <a:spAutoFit/>
          </a:bodyPr>
          <a:lstStyle/>
          <a:p>
            <a:pPr algn="ctr">
              <a:lnSpc>
                <a:spcPts val="3359"/>
              </a:lnSpc>
            </a:pPr>
            <a:r>
              <a:rPr lang="en-US" sz="2400">
                <a:solidFill>
                  <a:srgbClr val="FFFFFF"/>
                </a:solidFill>
                <a:latin typeface="Arimo"/>
                <a:ea typeface="Arimo"/>
                <a:cs typeface="Arimo"/>
                <a:sym typeface="Arimo"/>
              </a:rPr>
              <a:t>Awit 119:105 Ang Biblia </a:t>
            </a:r>
          </a:p>
        </p:txBody>
      </p:sp>
    </p:spTree>
  </p:cSld>
  <p:clrMapOvr>
    <a:masterClrMapping/>
  </p:clrMapOvr>
  <p:transition spd="fast">
    <p:fade/>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3"/>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4"/>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5"/>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6"/>
            <a:stretch>
              <a:fillRect l="0" t="0" r="0" b="0"/>
            </a:stretch>
          </a:blipFill>
        </p:spPr>
      </p:sp>
      <p:sp>
        <p:nvSpPr>
          <p:cNvPr name="TextBox 12" id="12"/>
          <p:cNvSpPr txBox="true"/>
          <p:nvPr/>
        </p:nvSpPr>
        <p:spPr>
          <a:xfrm rot="0">
            <a:off x="1717682" y="3812861"/>
            <a:ext cx="14092000" cy="4937834"/>
          </a:xfrm>
          <a:prstGeom prst="rect">
            <a:avLst/>
          </a:prstGeom>
        </p:spPr>
        <p:txBody>
          <a:bodyPr anchor="t" rtlCol="false" tIns="0" lIns="0" bIns="0" rIns="0">
            <a:spAutoFit/>
          </a:bodyPr>
          <a:lstStyle/>
          <a:p>
            <a:pPr algn="ctr">
              <a:lnSpc>
                <a:spcPts val="7651"/>
              </a:lnSpc>
              <a:spcBef>
                <a:spcPct val="0"/>
              </a:spcBef>
            </a:pPr>
            <a:r>
              <a:rPr lang="en-US" b="true" sz="5465">
                <a:solidFill>
                  <a:srgbClr val="FAE9A6"/>
                </a:solidFill>
                <a:latin typeface="Times New Roman MT Medium"/>
                <a:ea typeface="Times New Roman MT Medium"/>
                <a:cs typeface="Times New Roman MT Medium"/>
                <a:sym typeface="Times New Roman MT Medium"/>
              </a:rPr>
              <a:t>Mak</a:t>
            </a:r>
            <a:r>
              <a:rPr lang="en-US" b="true" sz="5465">
                <a:solidFill>
                  <a:srgbClr val="FAE9A6"/>
                </a:solidFill>
                <a:latin typeface="Times New Roman MT Medium"/>
                <a:ea typeface="Times New Roman MT Medium"/>
                <a:cs typeface="Times New Roman MT Medium"/>
                <a:sym typeface="Times New Roman MT Medium"/>
              </a:rPr>
              <a:t>inig ka! Ako'y nakatayo sa may pintuan at tumutuktok; kung diringgin ng sinuman ang aking tinig at buksan ang pinto, ako'y papasok sa kanya, at kakaing kasalo niya, at siya'y kasalo ko</a:t>
            </a:r>
          </a:p>
        </p:txBody>
      </p:sp>
      <p:sp>
        <p:nvSpPr>
          <p:cNvPr name="TextBox 13" id="13"/>
          <p:cNvSpPr txBox="true"/>
          <p:nvPr/>
        </p:nvSpPr>
        <p:spPr>
          <a:xfrm rot="0">
            <a:off x="-364161" y="2033992"/>
            <a:ext cx="18002730" cy="990651"/>
          </a:xfrm>
          <a:prstGeom prst="rect">
            <a:avLst/>
          </a:prstGeom>
        </p:spPr>
        <p:txBody>
          <a:bodyPr anchor="t" rtlCol="false" tIns="0" lIns="0" bIns="0" rIns="0">
            <a:spAutoFit/>
          </a:bodyPr>
          <a:lstStyle/>
          <a:p>
            <a:pPr algn="ctr">
              <a:lnSpc>
                <a:spcPts val="7345"/>
              </a:lnSpc>
            </a:pPr>
            <a:r>
              <a:rPr lang="en-US" sz="5246">
                <a:solidFill>
                  <a:srgbClr val="FFFBE0"/>
                </a:solidFill>
                <a:latin typeface="Impact"/>
                <a:ea typeface="Impact"/>
                <a:cs typeface="Impact"/>
                <a:sym typeface="Impact"/>
              </a:rPr>
              <a:t>Paano natin matatanggap ang katotohanan?</a:t>
            </a:r>
          </a:p>
        </p:txBody>
      </p:sp>
      <p:sp>
        <p:nvSpPr>
          <p:cNvPr name="TextBox 14" id="14"/>
          <p:cNvSpPr txBox="true"/>
          <p:nvPr/>
        </p:nvSpPr>
        <p:spPr>
          <a:xfrm rot="0">
            <a:off x="1884984" y="8842994"/>
            <a:ext cx="14092000" cy="415306"/>
          </a:xfrm>
          <a:prstGeom prst="rect">
            <a:avLst/>
          </a:prstGeom>
        </p:spPr>
        <p:txBody>
          <a:bodyPr anchor="t" rtlCol="false" tIns="0" lIns="0" bIns="0" rIns="0">
            <a:spAutoFit/>
          </a:bodyPr>
          <a:lstStyle/>
          <a:p>
            <a:pPr algn="ctr">
              <a:lnSpc>
                <a:spcPts val="3359"/>
              </a:lnSpc>
            </a:pPr>
            <a:r>
              <a:rPr lang="en-US" sz="2400">
                <a:solidFill>
                  <a:srgbClr val="FFFFFF"/>
                </a:solidFill>
                <a:latin typeface="Arimo"/>
                <a:ea typeface="Arimo"/>
                <a:cs typeface="Arimo"/>
                <a:sym typeface="Arimo"/>
              </a:rPr>
              <a:t>Apocalipsis 3:20 Ang Biblia </a:t>
            </a:r>
          </a:p>
        </p:txBody>
      </p:sp>
    </p:spTree>
  </p:cSld>
  <p:clrMapOvr>
    <a:masterClrMapping/>
  </p:clrMapOvr>
  <p:transition spd="fast">
    <p:fade/>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3"/>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4"/>
            <a:stretch>
              <a:fillRect l="0" t="0" r="0" b="0"/>
            </a:stretch>
          </a:blipFill>
        </p:spPr>
      </p:sp>
      <p:grpSp>
        <p:nvGrpSpPr>
          <p:cNvPr name="Group 4" id="4"/>
          <p:cNvGrpSpPr/>
          <p:nvPr/>
        </p:nvGrpSpPr>
        <p:grpSpPr>
          <a:xfrm rot="0">
            <a:off x="-489320" y="0"/>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5"/>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6"/>
            <a:stretch>
              <a:fillRect l="0" t="0" r="0" b="0"/>
            </a:stretch>
          </a:blipFill>
        </p:spPr>
      </p:sp>
      <p:sp>
        <p:nvSpPr>
          <p:cNvPr name="TextBox 12" id="12"/>
          <p:cNvSpPr txBox="true"/>
          <p:nvPr/>
        </p:nvSpPr>
        <p:spPr>
          <a:xfrm rot="0">
            <a:off x="2495702" y="3385487"/>
            <a:ext cx="13296596" cy="3375981"/>
          </a:xfrm>
          <a:prstGeom prst="rect">
            <a:avLst/>
          </a:prstGeom>
        </p:spPr>
        <p:txBody>
          <a:bodyPr anchor="t" rtlCol="false" tIns="0" lIns="0" bIns="0" rIns="0">
            <a:spAutoFit/>
          </a:bodyPr>
          <a:lstStyle/>
          <a:p>
            <a:pPr algn="ctr">
              <a:lnSpc>
                <a:spcPts val="6580"/>
              </a:lnSpc>
              <a:spcBef>
                <a:spcPct val="0"/>
              </a:spcBef>
            </a:pPr>
            <a:r>
              <a:rPr lang="en-US" b="true" sz="4700">
                <a:solidFill>
                  <a:srgbClr val="FAE9A6"/>
                </a:solidFill>
                <a:latin typeface="Times New Roman MT Medium"/>
                <a:ea typeface="Times New Roman MT Medium"/>
                <a:cs typeface="Times New Roman MT Medium"/>
                <a:sym typeface="Times New Roman MT Medium"/>
              </a:rPr>
              <a:t>Alam ko kung paano ko tutuparin ang mga plano ko para sa kabutihan nʼyo at hindi sa kasamaan nʼyo, at plano para bigyan kayo ng pag-asa na magkaroon kayo ng mabuting kinabukasan.</a:t>
            </a:r>
          </a:p>
        </p:txBody>
      </p:sp>
      <p:sp>
        <p:nvSpPr>
          <p:cNvPr name="TextBox 13" id="13"/>
          <p:cNvSpPr txBox="true"/>
          <p:nvPr/>
        </p:nvSpPr>
        <p:spPr>
          <a:xfrm rot="0">
            <a:off x="2212861" y="6968658"/>
            <a:ext cx="13296596" cy="415306"/>
          </a:xfrm>
          <a:prstGeom prst="rect">
            <a:avLst/>
          </a:prstGeom>
        </p:spPr>
        <p:txBody>
          <a:bodyPr anchor="t" rtlCol="false" tIns="0" lIns="0" bIns="0" rIns="0">
            <a:spAutoFit/>
          </a:bodyPr>
          <a:lstStyle/>
          <a:p>
            <a:pPr algn="ctr">
              <a:lnSpc>
                <a:spcPts val="3359"/>
              </a:lnSpc>
            </a:pPr>
            <a:r>
              <a:rPr lang="en-US" sz="2400">
                <a:solidFill>
                  <a:srgbClr val="FFFFFF"/>
                </a:solidFill>
                <a:latin typeface="Arimo"/>
                <a:ea typeface="Arimo"/>
                <a:cs typeface="Arimo"/>
                <a:sym typeface="Arimo"/>
              </a:rPr>
              <a:t>Jeremias 29:11 Contemporary Bible</a:t>
            </a:r>
          </a:p>
        </p:txBody>
      </p:sp>
      <p:sp>
        <p:nvSpPr>
          <p:cNvPr name="TextBox 14" id="14"/>
          <p:cNvSpPr txBox="true"/>
          <p:nvPr/>
        </p:nvSpPr>
        <p:spPr>
          <a:xfrm rot="0">
            <a:off x="1770625" y="1926976"/>
            <a:ext cx="13296596" cy="613410"/>
          </a:xfrm>
          <a:prstGeom prst="rect">
            <a:avLst/>
          </a:prstGeom>
        </p:spPr>
        <p:txBody>
          <a:bodyPr anchor="t" rtlCol="false" tIns="0" lIns="0" bIns="0" rIns="0">
            <a:spAutoFit/>
          </a:bodyPr>
          <a:lstStyle/>
          <a:p>
            <a:pPr algn="ctr">
              <a:lnSpc>
                <a:spcPts val="5039"/>
              </a:lnSpc>
            </a:pPr>
            <a:r>
              <a:rPr lang="en-US" sz="3599">
                <a:solidFill>
                  <a:srgbClr val="FFFFFF"/>
                </a:solidFill>
                <a:latin typeface="Gagalin"/>
                <a:ea typeface="Gagalin"/>
                <a:cs typeface="Gagalin"/>
                <a:sym typeface="Gagalin"/>
              </a:rPr>
              <a:t>Anong plano meron ang panginoon para saakin?</a:t>
            </a:r>
          </a:p>
        </p:txBody>
      </p:sp>
    </p:spTree>
  </p:cSld>
  <p:clrMapOvr>
    <a:masterClrMapping/>
  </p:clrMapOvr>
  <p:transition spd="fast">
    <p:fade/>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2"/>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3"/>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4"/>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5"/>
            <a:stretch>
              <a:fillRect l="0" t="0" r="0" b="0"/>
            </a:stretch>
          </a:blipFill>
        </p:spPr>
      </p:sp>
      <p:sp>
        <p:nvSpPr>
          <p:cNvPr name="TextBox 12" id="12"/>
          <p:cNvSpPr txBox="true"/>
          <p:nvPr/>
        </p:nvSpPr>
        <p:spPr>
          <a:xfrm rot="0">
            <a:off x="1290998" y="4060309"/>
            <a:ext cx="13887362" cy="2447960"/>
          </a:xfrm>
          <a:prstGeom prst="rect">
            <a:avLst/>
          </a:prstGeom>
        </p:spPr>
        <p:txBody>
          <a:bodyPr anchor="t" rtlCol="false" tIns="0" lIns="0" bIns="0" rIns="0">
            <a:spAutoFit/>
          </a:bodyPr>
          <a:lstStyle/>
          <a:p>
            <a:pPr algn="ctr">
              <a:lnSpc>
                <a:spcPts val="9223"/>
              </a:lnSpc>
              <a:spcBef>
                <a:spcPct val="0"/>
              </a:spcBef>
            </a:pPr>
            <a:r>
              <a:rPr lang="en-US" b="true" sz="6588">
                <a:solidFill>
                  <a:srgbClr val="FAE9A6"/>
                </a:solidFill>
                <a:latin typeface="Times New Roman MT Medium"/>
                <a:ea typeface="Times New Roman MT Medium"/>
                <a:cs typeface="Times New Roman MT Medium"/>
                <a:sym typeface="Times New Roman MT Medium"/>
              </a:rPr>
              <a:t>Si Jesus:</a:t>
            </a:r>
          </a:p>
          <a:p>
            <a:pPr algn="ctr">
              <a:lnSpc>
                <a:spcPts val="9223"/>
              </a:lnSpc>
              <a:spcBef>
                <a:spcPct val="0"/>
              </a:spcBef>
            </a:pPr>
            <a:r>
              <a:rPr lang="en-US" b="true" sz="6588">
                <a:solidFill>
                  <a:srgbClr val="FAE9A6"/>
                </a:solidFill>
                <a:latin typeface="Times New Roman MT Medium"/>
                <a:ea typeface="Times New Roman MT Medium"/>
                <a:cs typeface="Times New Roman MT Medium"/>
                <a:sym typeface="Times New Roman MT Medium"/>
              </a:rPr>
              <a:t> Ang Sentro ng Lahat ng Propesiya</a:t>
            </a:r>
          </a:p>
        </p:txBody>
      </p:sp>
      <p:sp>
        <p:nvSpPr>
          <p:cNvPr name="TextBox 13" id="13"/>
          <p:cNvSpPr txBox="true"/>
          <p:nvPr/>
        </p:nvSpPr>
        <p:spPr>
          <a:xfrm rot="0">
            <a:off x="542609" y="623892"/>
            <a:ext cx="1844985" cy="666740"/>
          </a:xfrm>
          <a:prstGeom prst="rect">
            <a:avLst/>
          </a:prstGeom>
        </p:spPr>
        <p:txBody>
          <a:bodyPr anchor="t" rtlCol="false" tIns="0" lIns="0" bIns="0" rIns="0">
            <a:spAutoFit/>
          </a:bodyPr>
          <a:lstStyle/>
          <a:p>
            <a:pPr algn="ctr">
              <a:lnSpc>
                <a:spcPts val="4882"/>
              </a:lnSpc>
            </a:pPr>
            <a:r>
              <a:rPr lang="en-US" sz="3487">
                <a:solidFill>
                  <a:srgbClr val="FEDA02"/>
                </a:solidFill>
                <a:latin typeface="Impact"/>
                <a:ea typeface="Impact"/>
                <a:cs typeface="Impact"/>
                <a:sym typeface="Impact"/>
              </a:rPr>
              <a:t>Unang Gabi</a:t>
            </a:r>
          </a:p>
        </p:txBody>
      </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3"/>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4"/>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5"/>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6"/>
            <a:stretch>
              <a:fillRect l="0" t="0" r="0" b="0"/>
            </a:stretch>
          </a:blipFill>
        </p:spPr>
      </p:sp>
      <p:sp>
        <p:nvSpPr>
          <p:cNvPr name="TextBox 12" id="12"/>
          <p:cNvSpPr txBox="true"/>
          <p:nvPr/>
        </p:nvSpPr>
        <p:spPr>
          <a:xfrm rot="0">
            <a:off x="2195134" y="1919692"/>
            <a:ext cx="13296181" cy="2980035"/>
          </a:xfrm>
          <a:prstGeom prst="rect">
            <a:avLst/>
          </a:prstGeom>
        </p:spPr>
        <p:txBody>
          <a:bodyPr anchor="t" rtlCol="false" tIns="0" lIns="0" bIns="0" rIns="0">
            <a:spAutoFit/>
          </a:bodyPr>
          <a:lstStyle/>
          <a:p>
            <a:pPr algn="ctr">
              <a:lnSpc>
                <a:spcPts val="11453"/>
              </a:lnSpc>
            </a:pPr>
            <a:r>
              <a:rPr lang="en-US" sz="8180">
                <a:solidFill>
                  <a:srgbClr val="FFFFFF"/>
                </a:solidFill>
                <a:latin typeface="Impact"/>
                <a:ea typeface="Impact"/>
                <a:cs typeface="Impact"/>
                <a:sym typeface="Impact"/>
              </a:rPr>
              <a:t>Bakit nga ba kailangan pa n</a:t>
            </a:r>
            <a:r>
              <a:rPr lang="en-US" b="true" sz="8180">
                <a:solidFill>
                  <a:srgbClr val="FFFFFF"/>
                </a:solidFill>
                <a:latin typeface="Impact"/>
                <a:ea typeface="Impact"/>
                <a:cs typeface="Impact"/>
                <a:sym typeface="Impact"/>
              </a:rPr>
              <a:t>ating pag-aralan ang mga propesiya?</a:t>
            </a:r>
          </a:p>
        </p:txBody>
      </p:sp>
      <p:sp>
        <p:nvSpPr>
          <p:cNvPr name="TextBox 13" id="13"/>
          <p:cNvSpPr txBox="true"/>
          <p:nvPr/>
        </p:nvSpPr>
        <p:spPr>
          <a:xfrm rot="0">
            <a:off x="1756398" y="6726116"/>
            <a:ext cx="13296181" cy="1543282"/>
          </a:xfrm>
          <a:prstGeom prst="rect">
            <a:avLst/>
          </a:prstGeom>
        </p:spPr>
        <p:txBody>
          <a:bodyPr anchor="t" rtlCol="false" tIns="0" lIns="0" bIns="0" rIns="0">
            <a:spAutoFit/>
          </a:bodyPr>
          <a:lstStyle/>
          <a:p>
            <a:pPr algn="ctr">
              <a:lnSpc>
                <a:spcPts val="11453"/>
              </a:lnSpc>
            </a:pPr>
            <a:r>
              <a:rPr lang="en-US" sz="8180">
                <a:solidFill>
                  <a:srgbClr val="FFFFFF"/>
                </a:solidFill>
                <a:latin typeface="Impact"/>
                <a:ea typeface="Impact"/>
                <a:cs typeface="Impact"/>
                <a:sym typeface="Impact"/>
              </a:rPr>
              <a:t>Anu ang propesiya?</a:t>
            </a:r>
          </a:p>
        </p:txBody>
      </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3"/>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4"/>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67843"/>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5"/>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6"/>
            <a:stretch>
              <a:fillRect l="0" t="0" r="0" b="0"/>
            </a:stretch>
          </a:blipFill>
        </p:spPr>
      </p:sp>
      <p:sp>
        <p:nvSpPr>
          <p:cNvPr name="TextBox 12" id="12"/>
          <p:cNvSpPr txBox="true"/>
          <p:nvPr/>
        </p:nvSpPr>
        <p:spPr>
          <a:xfrm rot="0">
            <a:off x="1028700" y="2524236"/>
            <a:ext cx="11295149" cy="1249897"/>
          </a:xfrm>
          <a:prstGeom prst="rect">
            <a:avLst/>
          </a:prstGeom>
        </p:spPr>
        <p:txBody>
          <a:bodyPr anchor="t" rtlCol="false" tIns="0" lIns="0" bIns="0" rIns="0">
            <a:spAutoFit/>
          </a:bodyPr>
          <a:lstStyle/>
          <a:p>
            <a:pPr algn="ctr">
              <a:lnSpc>
                <a:spcPts val="9251"/>
              </a:lnSpc>
            </a:pPr>
            <a:r>
              <a:rPr lang="en-US" sz="6608">
                <a:solidFill>
                  <a:srgbClr val="FAE9A6"/>
                </a:solidFill>
                <a:latin typeface="Impact"/>
                <a:ea typeface="Impact"/>
                <a:cs typeface="Impact"/>
                <a:sym typeface="Impact"/>
              </a:rPr>
              <a:t>Maling pagkakaunawa sa Propesiya:</a:t>
            </a:r>
          </a:p>
        </p:txBody>
      </p:sp>
      <p:sp>
        <p:nvSpPr>
          <p:cNvPr name="TextBox 13" id="13"/>
          <p:cNvSpPr txBox="true"/>
          <p:nvPr/>
        </p:nvSpPr>
        <p:spPr>
          <a:xfrm rot="0">
            <a:off x="2076071" y="4245525"/>
            <a:ext cx="11884866" cy="2596521"/>
          </a:xfrm>
          <a:prstGeom prst="rect">
            <a:avLst/>
          </a:prstGeom>
        </p:spPr>
        <p:txBody>
          <a:bodyPr anchor="t" rtlCol="false" tIns="0" lIns="0" bIns="0" rIns="0">
            <a:spAutoFit/>
          </a:bodyPr>
          <a:lstStyle/>
          <a:p>
            <a:pPr algn="just" marL="1075058" indent="-537529" lvl="1">
              <a:lnSpc>
                <a:spcPts val="6971"/>
              </a:lnSpc>
              <a:buAutoNum type="arabicPeriod" startAt="1"/>
            </a:pPr>
            <a:r>
              <a:rPr lang="en-US" sz="4979">
                <a:solidFill>
                  <a:srgbClr val="FFFDEF"/>
                </a:solidFill>
                <a:latin typeface="Arimo"/>
                <a:ea typeface="Arimo"/>
                <a:cs typeface="Arimo"/>
                <a:sym typeface="Arimo"/>
              </a:rPr>
              <a:t> Nkakatakot</a:t>
            </a:r>
          </a:p>
          <a:p>
            <a:pPr algn="just" marL="1075058" indent="-537529" lvl="1">
              <a:lnSpc>
                <a:spcPts val="6971"/>
              </a:lnSpc>
              <a:buAutoNum type="arabicPeriod" startAt="1"/>
            </a:pPr>
            <a:r>
              <a:rPr lang="en-US" sz="4979">
                <a:solidFill>
                  <a:srgbClr val="FFFDEF"/>
                </a:solidFill>
                <a:latin typeface="Arimo"/>
                <a:ea typeface="Arimo"/>
                <a:cs typeface="Arimo"/>
                <a:sym typeface="Arimo"/>
              </a:rPr>
              <a:t> Para lang sa mga matatalino</a:t>
            </a:r>
          </a:p>
          <a:p>
            <a:pPr algn="just" marL="1075058" indent="-537529" lvl="1">
              <a:lnSpc>
                <a:spcPts val="6971"/>
              </a:lnSpc>
              <a:buAutoNum type="arabicPeriod" startAt="1"/>
            </a:pPr>
            <a:r>
              <a:rPr lang="en-US" sz="4979">
                <a:solidFill>
                  <a:srgbClr val="FFFDEF"/>
                </a:solidFill>
                <a:latin typeface="Arimo"/>
                <a:ea typeface="Arimo"/>
                <a:cs typeface="Arimo"/>
                <a:sym typeface="Arimo"/>
              </a:rPr>
              <a:t>Tungkol, sa mga hayop, sa 666</a:t>
            </a:r>
          </a:p>
        </p:txBody>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3"/>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4"/>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5"/>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6"/>
            <a:stretch>
              <a:fillRect l="0" t="0" r="0" b="0"/>
            </a:stretch>
          </a:blipFill>
        </p:spPr>
      </p:sp>
      <p:sp>
        <p:nvSpPr>
          <p:cNvPr name="TextBox 12" id="12"/>
          <p:cNvSpPr txBox="true"/>
          <p:nvPr/>
        </p:nvSpPr>
        <p:spPr>
          <a:xfrm rot="0">
            <a:off x="10239247" y="2886171"/>
            <a:ext cx="5076960" cy="6199870"/>
          </a:xfrm>
          <a:prstGeom prst="rect">
            <a:avLst/>
          </a:prstGeom>
        </p:spPr>
        <p:txBody>
          <a:bodyPr anchor="t" rtlCol="false" tIns="0" lIns="0" bIns="0" rIns="0">
            <a:spAutoFit/>
          </a:bodyPr>
          <a:lstStyle/>
          <a:p>
            <a:pPr algn="ctr">
              <a:lnSpc>
                <a:spcPts val="6058"/>
              </a:lnSpc>
              <a:spcBef>
                <a:spcPct val="0"/>
              </a:spcBef>
            </a:pPr>
            <a:r>
              <a:rPr lang="en-US" b="true" sz="4327">
                <a:solidFill>
                  <a:srgbClr val="FEDA02"/>
                </a:solidFill>
                <a:latin typeface="Times New Roman MT Medium"/>
                <a:ea typeface="Times New Roman MT Medium"/>
                <a:cs typeface="Times New Roman MT Medium"/>
                <a:sym typeface="Times New Roman MT Medium"/>
              </a:rPr>
              <a:t>Ito </a:t>
            </a:r>
            <a:r>
              <a:rPr lang="en-US" b="true" sz="4327">
                <a:solidFill>
                  <a:srgbClr val="FEDA02"/>
                </a:solidFill>
                <a:latin typeface="Times New Roman MT Medium"/>
                <a:ea typeface="Times New Roman MT Medium"/>
                <a:cs typeface="Times New Roman MT Medium"/>
                <a:sym typeface="Times New Roman MT Medium"/>
              </a:rPr>
              <a:t>ang pahayag ni Jesucristo na ibinigay ng Diyos sa kaniya</a:t>
            </a:r>
            <a:r>
              <a:rPr lang="en-US" b="true" sz="4327">
                <a:solidFill>
                  <a:srgbClr val="FFFBE0"/>
                </a:solidFill>
                <a:latin typeface="Times New Roman MT Medium"/>
                <a:ea typeface="Times New Roman MT Medium"/>
                <a:cs typeface="Times New Roman MT Medium"/>
                <a:sym typeface="Times New Roman MT Medium"/>
              </a:rPr>
              <a:t> </a:t>
            </a:r>
            <a:r>
              <a:rPr lang="en-US" b="true" sz="4327">
                <a:solidFill>
                  <a:srgbClr val="E0AA53"/>
                </a:solidFill>
                <a:latin typeface="Times New Roman MT Medium"/>
                <a:ea typeface="Times New Roman MT Medium"/>
                <a:cs typeface="Times New Roman MT Medium"/>
                <a:sym typeface="Times New Roman MT Medium"/>
              </a:rPr>
              <a:t>upang ipakita sa kaniyang mga alipin kung anong mga bagay ang malapit nang mangyari.</a:t>
            </a:r>
            <a:r>
              <a:rPr lang="en-US" b="true" sz="4327">
                <a:solidFill>
                  <a:srgbClr val="FFFBE0"/>
                </a:solidFill>
                <a:latin typeface="Times New Roman MT Medium"/>
                <a:ea typeface="Times New Roman MT Medium"/>
                <a:cs typeface="Times New Roman MT Medium"/>
                <a:sym typeface="Times New Roman MT Medium"/>
              </a:rPr>
              <a:t> </a:t>
            </a:r>
          </a:p>
        </p:txBody>
      </p:sp>
      <p:sp>
        <p:nvSpPr>
          <p:cNvPr name="TextBox 13" id="13"/>
          <p:cNvSpPr txBox="true"/>
          <p:nvPr/>
        </p:nvSpPr>
        <p:spPr>
          <a:xfrm rot="0">
            <a:off x="5135707" y="9321909"/>
            <a:ext cx="15284040" cy="415306"/>
          </a:xfrm>
          <a:prstGeom prst="rect">
            <a:avLst/>
          </a:prstGeom>
        </p:spPr>
        <p:txBody>
          <a:bodyPr anchor="t" rtlCol="false" tIns="0" lIns="0" bIns="0" rIns="0">
            <a:spAutoFit/>
          </a:bodyPr>
          <a:lstStyle/>
          <a:p>
            <a:pPr algn="ctr">
              <a:lnSpc>
                <a:spcPts val="3359"/>
              </a:lnSpc>
            </a:pPr>
            <a:r>
              <a:rPr lang="en-US" sz="2400">
                <a:solidFill>
                  <a:srgbClr val="FFFBE0"/>
                </a:solidFill>
                <a:latin typeface="Arimo"/>
                <a:ea typeface="Arimo"/>
                <a:cs typeface="Arimo"/>
                <a:sym typeface="Arimo"/>
              </a:rPr>
              <a:t>APOCALIPSIS 1:1 ASD</a:t>
            </a:r>
          </a:p>
        </p:txBody>
      </p:sp>
      <p:sp>
        <p:nvSpPr>
          <p:cNvPr name="TextBox 14" id="14"/>
          <p:cNvSpPr txBox="true"/>
          <p:nvPr/>
        </p:nvSpPr>
        <p:spPr>
          <a:xfrm rot="0">
            <a:off x="1849902" y="828675"/>
            <a:ext cx="13296181" cy="1844741"/>
          </a:xfrm>
          <a:prstGeom prst="rect">
            <a:avLst/>
          </a:prstGeom>
        </p:spPr>
        <p:txBody>
          <a:bodyPr anchor="t" rtlCol="false" tIns="0" lIns="0" bIns="0" rIns="0">
            <a:spAutoFit/>
          </a:bodyPr>
          <a:lstStyle/>
          <a:p>
            <a:pPr algn="ctr">
              <a:lnSpc>
                <a:spcPts val="7000"/>
              </a:lnSpc>
            </a:pPr>
            <a:r>
              <a:rPr lang="en-US" sz="5000">
                <a:solidFill>
                  <a:srgbClr val="FFFFFF"/>
                </a:solidFill>
                <a:latin typeface="Impact"/>
                <a:ea typeface="Impact"/>
                <a:cs typeface="Impact"/>
                <a:sym typeface="Impact"/>
              </a:rPr>
              <a:t>Bakit nga ba kailangan pa n</a:t>
            </a:r>
            <a:r>
              <a:rPr lang="en-US" b="true" sz="5000">
                <a:solidFill>
                  <a:srgbClr val="FFFFFF"/>
                </a:solidFill>
                <a:latin typeface="Impact"/>
                <a:ea typeface="Impact"/>
                <a:cs typeface="Impact"/>
                <a:sym typeface="Impact"/>
              </a:rPr>
              <a:t>ating pag-aralan ang mga propesiya?</a:t>
            </a:r>
          </a:p>
        </p:txBody>
      </p:sp>
      <p:sp>
        <p:nvSpPr>
          <p:cNvPr name="TextBox 15" id="15"/>
          <p:cNvSpPr txBox="true"/>
          <p:nvPr/>
        </p:nvSpPr>
        <p:spPr>
          <a:xfrm rot="0">
            <a:off x="-154731" y="3018031"/>
            <a:ext cx="10846706" cy="1818200"/>
          </a:xfrm>
          <a:prstGeom prst="rect">
            <a:avLst/>
          </a:prstGeom>
        </p:spPr>
        <p:txBody>
          <a:bodyPr anchor="t" rtlCol="false" tIns="0" lIns="0" bIns="0" rIns="0">
            <a:spAutoFit/>
          </a:bodyPr>
          <a:lstStyle/>
          <a:p>
            <a:pPr algn="ctr">
              <a:lnSpc>
                <a:spcPts val="6993"/>
              </a:lnSpc>
            </a:pPr>
            <a:r>
              <a:rPr lang="en-US" sz="4995">
                <a:solidFill>
                  <a:srgbClr val="FFFFFF"/>
                </a:solidFill>
                <a:latin typeface="Impact"/>
                <a:ea typeface="Impact"/>
                <a:cs typeface="Impact"/>
                <a:sym typeface="Impact"/>
              </a:rPr>
              <a:t>1. UPANG TAYO AY MAMULAT SA MGA MGA NANGYAYARI AT MGA MANGYAYARI</a:t>
            </a:r>
          </a:p>
        </p:txBody>
      </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3"/>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4"/>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5"/>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6"/>
            <a:stretch>
              <a:fillRect l="0" t="0" r="0" b="0"/>
            </a:stretch>
          </a:blipFill>
        </p:spPr>
      </p:sp>
      <p:sp>
        <p:nvSpPr>
          <p:cNvPr name="TextBox 12" id="12"/>
          <p:cNvSpPr txBox="true"/>
          <p:nvPr/>
        </p:nvSpPr>
        <p:spPr>
          <a:xfrm rot="0">
            <a:off x="1332589" y="2791927"/>
            <a:ext cx="14602912" cy="4376528"/>
          </a:xfrm>
          <a:prstGeom prst="rect">
            <a:avLst/>
          </a:prstGeom>
        </p:spPr>
        <p:txBody>
          <a:bodyPr anchor="t" rtlCol="false" tIns="0" lIns="0" bIns="0" rIns="0">
            <a:spAutoFit/>
          </a:bodyPr>
          <a:lstStyle/>
          <a:p>
            <a:pPr algn="ctr">
              <a:lnSpc>
                <a:spcPts val="6879"/>
              </a:lnSpc>
              <a:spcBef>
                <a:spcPct val="0"/>
              </a:spcBef>
            </a:pPr>
            <a:r>
              <a:rPr lang="en-US" b="true" sz="4913">
                <a:solidFill>
                  <a:srgbClr val="FFFBE0"/>
                </a:solidFill>
                <a:latin typeface="Times New Roman MT Medium"/>
                <a:ea typeface="Times New Roman MT Medium"/>
                <a:cs typeface="Times New Roman MT Medium"/>
                <a:sym typeface="Times New Roman MT Medium"/>
              </a:rPr>
              <a:t>Ang kapayapaan</a:t>
            </a:r>
            <a:r>
              <a:rPr lang="en-US" b="true" sz="4913">
                <a:solidFill>
                  <a:srgbClr val="FFFBE0"/>
                </a:solidFill>
                <a:latin typeface="Times New Roman MT Medium"/>
                <a:ea typeface="Times New Roman MT Medium"/>
                <a:cs typeface="Times New Roman MT Medium"/>
                <a:sym typeface="Times New Roman MT Medium"/>
              </a:rPr>
              <a:t> </a:t>
            </a:r>
            <a:r>
              <a:rPr lang="en-US" b="true" sz="4913">
                <a:solidFill>
                  <a:srgbClr val="FFFBE0"/>
                </a:solidFill>
                <a:latin typeface="Times New Roman MT Medium"/>
                <a:ea typeface="Times New Roman MT Medium"/>
                <a:cs typeface="Times New Roman MT Medium"/>
                <a:sym typeface="Times New Roman MT Medium"/>
              </a:rPr>
              <a:t>ay iniiwan ko sa inyo; ang aking kapayapaan ay ibinibigay ko sa inyo: hindi gaya ng ibinibigay ng sanglibutan, ang ibinibigay ko sa inyo. Huwag magulumihanan ang inyong puso, ni matakot man.</a:t>
            </a:r>
          </a:p>
        </p:txBody>
      </p:sp>
      <p:sp>
        <p:nvSpPr>
          <p:cNvPr name="TextBox 13" id="13"/>
          <p:cNvSpPr txBox="true"/>
          <p:nvPr/>
        </p:nvSpPr>
        <p:spPr>
          <a:xfrm rot="0">
            <a:off x="1332589" y="7336613"/>
            <a:ext cx="15284040" cy="415290"/>
          </a:xfrm>
          <a:prstGeom prst="rect">
            <a:avLst/>
          </a:prstGeom>
        </p:spPr>
        <p:txBody>
          <a:bodyPr anchor="t" rtlCol="false" tIns="0" lIns="0" bIns="0" rIns="0">
            <a:spAutoFit/>
          </a:bodyPr>
          <a:lstStyle/>
          <a:p>
            <a:pPr algn="ctr">
              <a:lnSpc>
                <a:spcPts val="3359"/>
              </a:lnSpc>
            </a:pPr>
            <a:r>
              <a:rPr lang="en-US" sz="2400">
                <a:solidFill>
                  <a:srgbClr val="FFFBE0"/>
                </a:solidFill>
                <a:latin typeface="Arimo"/>
                <a:ea typeface="Arimo"/>
                <a:cs typeface="Arimo"/>
                <a:sym typeface="Arimo"/>
              </a:rPr>
              <a:t>Juan 14:27 (ANG BIBLIA)</a:t>
            </a:r>
          </a:p>
        </p:txBody>
      </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2"/>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3"/>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4"/>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5"/>
            <a:stretch>
              <a:fillRect l="0" t="0" r="0" b="0"/>
            </a:stretch>
          </a:blipFill>
        </p:spPr>
      </p:sp>
      <p:sp>
        <p:nvSpPr>
          <p:cNvPr name="TextBox 12" id="12"/>
          <p:cNvSpPr txBox="true"/>
          <p:nvPr/>
        </p:nvSpPr>
        <p:spPr>
          <a:xfrm rot="0">
            <a:off x="1244659" y="2640351"/>
            <a:ext cx="13684763" cy="3734027"/>
          </a:xfrm>
          <a:prstGeom prst="rect">
            <a:avLst/>
          </a:prstGeom>
        </p:spPr>
        <p:txBody>
          <a:bodyPr anchor="t" rtlCol="false" tIns="0" lIns="0" bIns="0" rIns="0">
            <a:spAutoFit/>
          </a:bodyPr>
          <a:lstStyle/>
          <a:p>
            <a:pPr algn="ctr">
              <a:lnSpc>
                <a:spcPts val="9530"/>
              </a:lnSpc>
              <a:spcBef>
                <a:spcPct val="0"/>
              </a:spcBef>
            </a:pPr>
            <a:r>
              <a:rPr lang="en-US" b="true" sz="6807">
                <a:solidFill>
                  <a:srgbClr val="FAE9A6"/>
                </a:solidFill>
                <a:latin typeface="Times New Roman MT Medium"/>
                <a:ea typeface="Times New Roman MT Medium"/>
                <a:cs typeface="Times New Roman MT Medium"/>
                <a:sym typeface="Times New Roman MT Medium"/>
              </a:rPr>
              <a:t>Para itong Waze… hindi para takutin ka sa traffic, kundi para GABAYAN ka sa tamang daan</a:t>
            </a:r>
          </a:p>
        </p:txBody>
      </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2"/>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3"/>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4"/>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5"/>
            <a:stretch>
              <a:fillRect l="0" t="0" r="0" b="0"/>
            </a:stretch>
          </a:blipFill>
        </p:spPr>
      </p:sp>
      <p:sp>
        <p:nvSpPr>
          <p:cNvPr name="TextBox 12" id="12"/>
          <p:cNvSpPr txBox="true"/>
          <p:nvPr/>
        </p:nvSpPr>
        <p:spPr>
          <a:xfrm rot="0">
            <a:off x="10239247" y="2886171"/>
            <a:ext cx="5076960" cy="6372129"/>
          </a:xfrm>
          <a:prstGeom prst="rect">
            <a:avLst/>
          </a:prstGeom>
        </p:spPr>
        <p:txBody>
          <a:bodyPr anchor="t" rtlCol="false" tIns="0" lIns="0" bIns="0" rIns="0">
            <a:spAutoFit/>
          </a:bodyPr>
          <a:lstStyle/>
          <a:p>
            <a:pPr algn="ctr">
              <a:lnSpc>
                <a:spcPts val="6198"/>
              </a:lnSpc>
              <a:spcBef>
                <a:spcPct val="0"/>
              </a:spcBef>
            </a:pPr>
            <a:r>
              <a:rPr lang="en-US" b="true" sz="4427">
                <a:solidFill>
                  <a:srgbClr val="FFFBE0"/>
                </a:solidFill>
                <a:latin typeface="Times New Roman MT Medium"/>
                <a:ea typeface="Times New Roman MT Medium"/>
                <a:cs typeface="Times New Roman MT Medium"/>
                <a:sym typeface="Times New Roman MT Medium"/>
              </a:rPr>
              <a:t>At</a:t>
            </a:r>
            <a:r>
              <a:rPr lang="en-US" b="true" sz="4427">
                <a:solidFill>
                  <a:srgbClr val="FFFBE0"/>
                </a:solidFill>
                <a:latin typeface="Times New Roman MT Medium"/>
                <a:ea typeface="Times New Roman MT Medium"/>
                <a:cs typeface="Times New Roman MT Medium"/>
                <a:sym typeface="Times New Roman MT Medium"/>
              </a:rPr>
              <a:t> m</a:t>
            </a:r>
            <a:r>
              <a:rPr lang="en-US" b="true" sz="4427">
                <a:solidFill>
                  <a:srgbClr val="FFFBE0"/>
                </a:solidFill>
                <a:latin typeface="Times New Roman MT Medium"/>
                <a:ea typeface="Times New Roman MT Medium"/>
                <a:cs typeface="Times New Roman MT Medium"/>
                <a:sym typeface="Times New Roman MT Medium"/>
              </a:rPr>
              <a:t>agmula kay Moises at sa mga propeta ay ipinaliwanag niya sa kanila ang mga bagay tungkol sa kanya sa lahat ng mga kasulatan</a:t>
            </a:r>
          </a:p>
        </p:txBody>
      </p:sp>
      <p:sp>
        <p:nvSpPr>
          <p:cNvPr name="TextBox 13" id="13"/>
          <p:cNvSpPr txBox="true"/>
          <p:nvPr/>
        </p:nvSpPr>
        <p:spPr>
          <a:xfrm rot="0">
            <a:off x="5135707" y="9321909"/>
            <a:ext cx="15284040" cy="415306"/>
          </a:xfrm>
          <a:prstGeom prst="rect">
            <a:avLst/>
          </a:prstGeom>
        </p:spPr>
        <p:txBody>
          <a:bodyPr anchor="t" rtlCol="false" tIns="0" lIns="0" bIns="0" rIns="0">
            <a:spAutoFit/>
          </a:bodyPr>
          <a:lstStyle/>
          <a:p>
            <a:pPr algn="ctr">
              <a:lnSpc>
                <a:spcPts val="3359"/>
              </a:lnSpc>
            </a:pPr>
            <a:r>
              <a:rPr lang="en-US" sz="2400">
                <a:solidFill>
                  <a:srgbClr val="FFFBE0"/>
                </a:solidFill>
                <a:latin typeface="Arimo"/>
                <a:ea typeface="Arimo"/>
                <a:cs typeface="Arimo"/>
                <a:sym typeface="Arimo"/>
              </a:rPr>
              <a:t>Lucas 24:27 (ANG BIBLIA)</a:t>
            </a:r>
          </a:p>
        </p:txBody>
      </p:sp>
      <p:sp>
        <p:nvSpPr>
          <p:cNvPr name="TextBox 14" id="14"/>
          <p:cNvSpPr txBox="true"/>
          <p:nvPr/>
        </p:nvSpPr>
        <p:spPr>
          <a:xfrm rot="0">
            <a:off x="1849902" y="828675"/>
            <a:ext cx="13296181" cy="1844741"/>
          </a:xfrm>
          <a:prstGeom prst="rect">
            <a:avLst/>
          </a:prstGeom>
        </p:spPr>
        <p:txBody>
          <a:bodyPr anchor="t" rtlCol="false" tIns="0" lIns="0" bIns="0" rIns="0">
            <a:spAutoFit/>
          </a:bodyPr>
          <a:lstStyle/>
          <a:p>
            <a:pPr algn="ctr">
              <a:lnSpc>
                <a:spcPts val="7000"/>
              </a:lnSpc>
            </a:pPr>
            <a:r>
              <a:rPr lang="en-US" sz="5000">
                <a:solidFill>
                  <a:srgbClr val="FFFFFF"/>
                </a:solidFill>
                <a:latin typeface="Impact"/>
                <a:ea typeface="Impact"/>
                <a:cs typeface="Impact"/>
                <a:sym typeface="Impact"/>
              </a:rPr>
              <a:t>Bakit nga ba kailangan pa n</a:t>
            </a:r>
            <a:r>
              <a:rPr lang="en-US" b="true" sz="5000">
                <a:solidFill>
                  <a:srgbClr val="FFFFFF"/>
                </a:solidFill>
                <a:latin typeface="Impact"/>
                <a:ea typeface="Impact"/>
                <a:cs typeface="Impact"/>
                <a:sym typeface="Impact"/>
              </a:rPr>
              <a:t>ating pag-aralan ang mga propesiya?</a:t>
            </a:r>
          </a:p>
        </p:txBody>
      </p:sp>
      <p:sp>
        <p:nvSpPr>
          <p:cNvPr name="TextBox 15" id="15"/>
          <p:cNvSpPr txBox="true"/>
          <p:nvPr/>
        </p:nvSpPr>
        <p:spPr>
          <a:xfrm rot="0">
            <a:off x="1676268" y="5942553"/>
            <a:ext cx="7806884" cy="940907"/>
          </a:xfrm>
          <a:prstGeom prst="rect">
            <a:avLst/>
          </a:prstGeom>
        </p:spPr>
        <p:txBody>
          <a:bodyPr anchor="t" rtlCol="false" tIns="0" lIns="0" bIns="0" rIns="0">
            <a:spAutoFit/>
          </a:bodyPr>
          <a:lstStyle/>
          <a:p>
            <a:pPr algn="ctr">
              <a:lnSpc>
                <a:spcPts val="6993"/>
              </a:lnSpc>
            </a:pPr>
            <a:r>
              <a:rPr lang="en-US" sz="4995">
                <a:solidFill>
                  <a:srgbClr val="FFFFFF"/>
                </a:solidFill>
                <a:latin typeface="Impact"/>
                <a:ea typeface="Impact"/>
                <a:cs typeface="Impact"/>
                <a:sym typeface="Impact"/>
              </a:rPr>
              <a:t>2. UPANG MAS MAKILALA SI CRISTO</a:t>
            </a:r>
          </a:p>
        </p:txBody>
      </p:sp>
      <p:sp>
        <p:nvSpPr>
          <p:cNvPr name="TextBox 16" id="16"/>
          <p:cNvSpPr txBox="true"/>
          <p:nvPr/>
        </p:nvSpPr>
        <p:spPr>
          <a:xfrm rot="0">
            <a:off x="0" y="3325248"/>
            <a:ext cx="10846706" cy="1818200"/>
          </a:xfrm>
          <a:prstGeom prst="rect">
            <a:avLst/>
          </a:prstGeom>
        </p:spPr>
        <p:txBody>
          <a:bodyPr anchor="t" rtlCol="false" tIns="0" lIns="0" bIns="0" rIns="0">
            <a:spAutoFit/>
          </a:bodyPr>
          <a:lstStyle/>
          <a:p>
            <a:pPr algn="ctr">
              <a:lnSpc>
                <a:spcPts val="6993"/>
              </a:lnSpc>
            </a:pPr>
            <a:r>
              <a:rPr lang="en-US" sz="4995">
                <a:solidFill>
                  <a:srgbClr val="FFFFFF"/>
                </a:solidFill>
                <a:latin typeface="Impact"/>
                <a:ea typeface="Impact"/>
                <a:cs typeface="Impact"/>
                <a:sym typeface="Impact"/>
              </a:rPr>
              <a:t>1. UPANG TAYO AY MAMULAT SA MGA MGA NANGYAYARI AT MGA MANGYAYARI</a:t>
            </a:r>
          </a:p>
        </p:txBody>
      </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731" y="0"/>
            <a:ext cx="18442731" cy="10327930"/>
          </a:xfrm>
          <a:custGeom>
            <a:avLst/>
            <a:gdLst/>
            <a:ahLst/>
            <a:cxnLst/>
            <a:rect r="r" b="b" t="t" l="l"/>
            <a:pathLst>
              <a:path h="10327930" w="18442731">
                <a:moveTo>
                  <a:pt x="0" y="0"/>
                </a:moveTo>
                <a:lnTo>
                  <a:pt x="18442731" y="0"/>
                </a:lnTo>
                <a:lnTo>
                  <a:pt x="18442731" y="10327930"/>
                </a:lnTo>
                <a:lnTo>
                  <a:pt x="0" y="10327930"/>
                </a:lnTo>
                <a:lnTo>
                  <a:pt x="0" y="0"/>
                </a:lnTo>
                <a:close/>
              </a:path>
            </a:pathLst>
          </a:custGeom>
          <a:blipFill>
            <a:blip r:embed="rId3"/>
            <a:stretch>
              <a:fillRect l="0" t="0" r="0" b="0"/>
            </a:stretch>
          </a:blipFill>
        </p:spPr>
      </p:sp>
      <p:sp>
        <p:nvSpPr>
          <p:cNvPr name="Freeform 3" id="3"/>
          <p:cNvSpPr/>
          <p:nvPr/>
        </p:nvSpPr>
        <p:spPr>
          <a:xfrm flipH="false" flipV="false" rot="0">
            <a:off x="3799008" y="-2040236"/>
            <a:ext cx="14488992" cy="8548505"/>
          </a:xfrm>
          <a:custGeom>
            <a:avLst/>
            <a:gdLst/>
            <a:ahLst/>
            <a:cxnLst/>
            <a:rect r="r" b="b" t="t" l="l"/>
            <a:pathLst>
              <a:path h="8548505" w="14488992">
                <a:moveTo>
                  <a:pt x="0" y="0"/>
                </a:moveTo>
                <a:lnTo>
                  <a:pt x="14488992" y="0"/>
                </a:lnTo>
                <a:lnTo>
                  <a:pt x="14488992" y="8548505"/>
                </a:lnTo>
                <a:lnTo>
                  <a:pt x="0" y="8548505"/>
                </a:lnTo>
                <a:lnTo>
                  <a:pt x="0" y="0"/>
                </a:lnTo>
                <a:close/>
              </a:path>
            </a:pathLst>
          </a:custGeom>
          <a:blipFill>
            <a:blip r:embed="rId4"/>
            <a:stretch>
              <a:fillRect l="0" t="0" r="0" b="0"/>
            </a:stretch>
          </a:blipFill>
        </p:spPr>
      </p:sp>
      <p:grpSp>
        <p:nvGrpSpPr>
          <p:cNvPr name="Group 4" id="4"/>
          <p:cNvGrpSpPr/>
          <p:nvPr/>
        </p:nvGrpSpPr>
        <p:grpSpPr>
          <a:xfrm rot="0">
            <a:off x="-514350" y="-16376"/>
            <a:ext cx="19926000" cy="11234625"/>
            <a:chOff x="0" y="0"/>
            <a:chExt cx="5248000" cy="2958914"/>
          </a:xfrm>
        </p:grpSpPr>
        <p:sp>
          <p:nvSpPr>
            <p:cNvPr name="Freeform 5" id="5"/>
            <p:cNvSpPr/>
            <p:nvPr/>
          </p:nvSpPr>
          <p:spPr>
            <a:xfrm flipH="false" flipV="false" rot="0">
              <a:off x="0" y="0"/>
              <a:ext cx="5248000" cy="2958914"/>
            </a:xfrm>
            <a:custGeom>
              <a:avLst/>
              <a:gdLst/>
              <a:ahLst/>
              <a:cxnLst/>
              <a:rect r="r" b="b" t="t" l="l"/>
              <a:pathLst>
                <a:path h="2958914" w="5248000">
                  <a:moveTo>
                    <a:pt x="19815" y="0"/>
                  </a:moveTo>
                  <a:lnTo>
                    <a:pt x="5228185" y="0"/>
                  </a:lnTo>
                  <a:cubicBezTo>
                    <a:pt x="5233440" y="0"/>
                    <a:pt x="5238480" y="2088"/>
                    <a:pt x="5242196" y="5804"/>
                  </a:cubicBezTo>
                  <a:cubicBezTo>
                    <a:pt x="5245912" y="9520"/>
                    <a:pt x="5248000" y="14560"/>
                    <a:pt x="5248000" y="19815"/>
                  </a:cubicBezTo>
                  <a:lnTo>
                    <a:pt x="5248000" y="2939098"/>
                  </a:lnTo>
                  <a:cubicBezTo>
                    <a:pt x="5248000" y="2950042"/>
                    <a:pt x="5239128" y="2958914"/>
                    <a:pt x="5228185" y="2958914"/>
                  </a:cubicBezTo>
                  <a:lnTo>
                    <a:pt x="19815" y="2958914"/>
                  </a:lnTo>
                  <a:cubicBezTo>
                    <a:pt x="14560" y="2958914"/>
                    <a:pt x="9520" y="2956826"/>
                    <a:pt x="5804" y="2953110"/>
                  </a:cubicBezTo>
                  <a:cubicBezTo>
                    <a:pt x="2088" y="2949394"/>
                    <a:pt x="0" y="2944354"/>
                    <a:pt x="0" y="2939098"/>
                  </a:cubicBezTo>
                  <a:lnTo>
                    <a:pt x="0" y="19815"/>
                  </a:lnTo>
                  <a:cubicBezTo>
                    <a:pt x="0" y="14560"/>
                    <a:pt x="2088" y="9520"/>
                    <a:pt x="5804" y="5804"/>
                  </a:cubicBezTo>
                  <a:cubicBezTo>
                    <a:pt x="9520" y="2088"/>
                    <a:pt x="14560" y="0"/>
                    <a:pt x="19815" y="0"/>
                  </a:cubicBezTo>
                  <a:close/>
                </a:path>
              </a:pathLst>
            </a:custGeom>
            <a:solidFill>
              <a:srgbClr val="000000">
                <a:alpha val="48627"/>
              </a:srgbClr>
            </a:solidFill>
          </p:spPr>
        </p:sp>
        <p:sp>
          <p:nvSpPr>
            <p:cNvPr name="TextBox 6" id="6"/>
            <p:cNvSpPr txBox="true"/>
            <p:nvPr/>
          </p:nvSpPr>
          <p:spPr>
            <a:xfrm>
              <a:off x="0" y="-76200"/>
              <a:ext cx="5248000" cy="303511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474787" y="0"/>
            <a:ext cx="2327563" cy="10835278"/>
            <a:chOff x="0" y="0"/>
            <a:chExt cx="613021" cy="2853736"/>
          </a:xfrm>
        </p:grpSpPr>
        <p:sp>
          <p:nvSpPr>
            <p:cNvPr name="Freeform 8" id="8"/>
            <p:cNvSpPr/>
            <p:nvPr/>
          </p:nvSpPr>
          <p:spPr>
            <a:xfrm flipH="false" flipV="false" rot="0">
              <a:off x="0" y="0"/>
              <a:ext cx="613021" cy="2853736"/>
            </a:xfrm>
            <a:custGeom>
              <a:avLst/>
              <a:gdLst/>
              <a:ahLst/>
              <a:cxnLst/>
              <a:rect r="r" b="b" t="t" l="l"/>
              <a:pathLst>
                <a:path h="2853736" w="613021">
                  <a:moveTo>
                    <a:pt x="169636" y="0"/>
                  </a:moveTo>
                  <a:lnTo>
                    <a:pt x="443385" y="0"/>
                  </a:lnTo>
                  <a:cubicBezTo>
                    <a:pt x="488375" y="0"/>
                    <a:pt x="531523" y="17872"/>
                    <a:pt x="563335" y="49685"/>
                  </a:cubicBezTo>
                  <a:cubicBezTo>
                    <a:pt x="595148" y="81498"/>
                    <a:pt x="613021" y="124646"/>
                    <a:pt x="613021" y="169636"/>
                  </a:cubicBezTo>
                  <a:lnTo>
                    <a:pt x="613021" y="2684100"/>
                  </a:lnTo>
                  <a:cubicBezTo>
                    <a:pt x="613021" y="2777787"/>
                    <a:pt x="537072" y="2853736"/>
                    <a:pt x="443385" y="2853736"/>
                  </a:cubicBezTo>
                  <a:lnTo>
                    <a:pt x="169636" y="2853736"/>
                  </a:lnTo>
                  <a:cubicBezTo>
                    <a:pt x="75949" y="2853736"/>
                    <a:pt x="0" y="2777787"/>
                    <a:pt x="0" y="2684100"/>
                  </a:cubicBezTo>
                  <a:lnTo>
                    <a:pt x="0" y="169636"/>
                  </a:lnTo>
                  <a:cubicBezTo>
                    <a:pt x="0" y="75949"/>
                    <a:pt x="75949" y="0"/>
                    <a:pt x="169636" y="0"/>
                  </a:cubicBezTo>
                  <a:close/>
                </a:path>
              </a:pathLst>
            </a:custGeom>
            <a:solidFill>
              <a:srgbClr val="B95F1C"/>
            </a:solidFill>
          </p:spPr>
        </p:sp>
        <p:sp>
          <p:nvSpPr>
            <p:cNvPr name="TextBox 9" id="9"/>
            <p:cNvSpPr txBox="true"/>
            <p:nvPr/>
          </p:nvSpPr>
          <p:spPr>
            <a:xfrm>
              <a:off x="0" y="-76200"/>
              <a:ext cx="613021" cy="2929936"/>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16629" y="8269398"/>
            <a:ext cx="1439650" cy="1467817"/>
          </a:xfrm>
          <a:custGeom>
            <a:avLst/>
            <a:gdLst/>
            <a:ahLst/>
            <a:cxnLst/>
            <a:rect r="r" b="b" t="t" l="l"/>
            <a:pathLst>
              <a:path h="1467817" w="1439650">
                <a:moveTo>
                  <a:pt x="0" y="0"/>
                </a:moveTo>
                <a:lnTo>
                  <a:pt x="1439650" y="0"/>
                </a:lnTo>
                <a:lnTo>
                  <a:pt x="1439650" y="1467817"/>
                </a:lnTo>
                <a:lnTo>
                  <a:pt x="0" y="1467817"/>
                </a:lnTo>
                <a:lnTo>
                  <a:pt x="0" y="0"/>
                </a:lnTo>
                <a:close/>
              </a:path>
            </a:pathLst>
          </a:custGeom>
          <a:blipFill>
            <a:blip r:embed="rId5"/>
            <a:stretch>
              <a:fillRect l="0" t="0" r="0" b="0"/>
            </a:stretch>
          </a:blipFill>
        </p:spPr>
      </p:sp>
      <p:sp>
        <p:nvSpPr>
          <p:cNvPr name="Freeform 11" id="11"/>
          <p:cNvSpPr/>
          <p:nvPr/>
        </p:nvSpPr>
        <p:spPr>
          <a:xfrm flipH="false" flipV="false" rot="0">
            <a:off x="16616629" y="6673938"/>
            <a:ext cx="1439650" cy="1439650"/>
          </a:xfrm>
          <a:custGeom>
            <a:avLst/>
            <a:gdLst/>
            <a:ahLst/>
            <a:cxnLst/>
            <a:rect r="r" b="b" t="t" l="l"/>
            <a:pathLst>
              <a:path h="1439650" w="1439650">
                <a:moveTo>
                  <a:pt x="0" y="0"/>
                </a:moveTo>
                <a:lnTo>
                  <a:pt x="1439650" y="0"/>
                </a:lnTo>
                <a:lnTo>
                  <a:pt x="1439650" y="1439650"/>
                </a:lnTo>
                <a:lnTo>
                  <a:pt x="0" y="1439650"/>
                </a:lnTo>
                <a:lnTo>
                  <a:pt x="0" y="0"/>
                </a:lnTo>
                <a:close/>
              </a:path>
            </a:pathLst>
          </a:custGeom>
          <a:blipFill>
            <a:blip r:embed="rId6"/>
            <a:stretch>
              <a:fillRect l="0" t="0" r="0" b="0"/>
            </a:stretch>
          </a:blipFill>
        </p:spPr>
      </p:sp>
      <p:sp>
        <p:nvSpPr>
          <p:cNvPr name="TextBox 12" id="12"/>
          <p:cNvSpPr txBox="true"/>
          <p:nvPr/>
        </p:nvSpPr>
        <p:spPr>
          <a:xfrm rot="0">
            <a:off x="2495702" y="3385487"/>
            <a:ext cx="13296596" cy="3433428"/>
          </a:xfrm>
          <a:prstGeom prst="rect">
            <a:avLst/>
          </a:prstGeom>
        </p:spPr>
        <p:txBody>
          <a:bodyPr anchor="t" rtlCol="false" tIns="0" lIns="0" bIns="0" rIns="0">
            <a:spAutoFit/>
          </a:bodyPr>
          <a:lstStyle/>
          <a:p>
            <a:pPr algn="ctr">
              <a:lnSpc>
                <a:spcPts val="6580"/>
              </a:lnSpc>
              <a:spcBef>
                <a:spcPct val="0"/>
              </a:spcBef>
            </a:pPr>
            <a:r>
              <a:rPr lang="en-US" b="true" sz="4700">
                <a:solidFill>
                  <a:srgbClr val="FAE9A6"/>
                </a:solidFill>
                <a:latin typeface="Times New Roman MT Medium"/>
                <a:ea typeface="Times New Roman MT Medium"/>
                <a:cs typeface="Times New Roman MT Medium"/>
                <a:sym typeface="Times New Roman MT Medium"/>
              </a:rPr>
              <a:t> </a:t>
            </a:r>
            <a:r>
              <a:rPr lang="en-US" b="true" sz="4700">
                <a:solidFill>
                  <a:srgbClr val="FAE9A6"/>
                </a:solidFill>
                <a:latin typeface="Times New Roman MT Medium"/>
                <a:ea typeface="Times New Roman MT Medium"/>
                <a:cs typeface="Times New Roman MT Medium"/>
                <a:sym typeface="Times New Roman MT Medium"/>
              </a:rPr>
              <a:t>Sinasa</a:t>
            </a:r>
            <a:r>
              <a:rPr lang="en-US" b="true" sz="4700">
                <a:solidFill>
                  <a:srgbClr val="FAE9A6"/>
                </a:solidFill>
                <a:latin typeface="Times New Roman MT Medium"/>
                <a:ea typeface="Times New Roman MT Medium"/>
                <a:cs typeface="Times New Roman MT Medium"/>
                <a:sym typeface="Times New Roman MT Medium"/>
              </a:rPr>
              <a:t>liksik ninyo ang mga kasulatan sapagkat iniisip ninyo na sa mga iyon ay mayroon kayong buhay na walang hanggan; at iyon ang nagpapatotoo tungkol sa akin.</a:t>
            </a:r>
          </a:p>
        </p:txBody>
      </p:sp>
      <p:sp>
        <p:nvSpPr>
          <p:cNvPr name="TextBox 13" id="13"/>
          <p:cNvSpPr txBox="true"/>
          <p:nvPr/>
        </p:nvSpPr>
        <p:spPr>
          <a:xfrm rot="0">
            <a:off x="2212861" y="6968658"/>
            <a:ext cx="13296596" cy="415290"/>
          </a:xfrm>
          <a:prstGeom prst="rect">
            <a:avLst/>
          </a:prstGeom>
        </p:spPr>
        <p:txBody>
          <a:bodyPr anchor="t" rtlCol="false" tIns="0" lIns="0" bIns="0" rIns="0">
            <a:spAutoFit/>
          </a:bodyPr>
          <a:lstStyle/>
          <a:p>
            <a:pPr algn="ctr">
              <a:lnSpc>
                <a:spcPts val="3359"/>
              </a:lnSpc>
            </a:pPr>
            <a:r>
              <a:rPr lang="en-US" sz="2400">
                <a:solidFill>
                  <a:srgbClr val="FFFFFF"/>
                </a:solidFill>
                <a:latin typeface="Arimo"/>
                <a:ea typeface="Arimo"/>
                <a:cs typeface="Arimo"/>
                <a:sym typeface="Arimo"/>
              </a:rPr>
              <a:t>Juan 5:39 Contemporary Bible</a:t>
            </a: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DAG4oKPTBiY</dc:identifier>
  <dcterms:modified xsi:type="dcterms:W3CDTF">2011-08-01T06:04:30Z</dcterms:modified>
  <cp:revision>1</cp:revision>
  <dc:title>Katotohanang Nagpapalaya: Tuklasin si Jesus sa Propesiya</dc:title>
</cp:coreProperties>
</file>

<file path=docProps/thumbnail.jpeg>
</file>